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64" r:id="rId4"/>
    <p:sldId id="263" r:id="rId5"/>
    <p:sldId id="257" r:id="rId6"/>
    <p:sldId id="258" r:id="rId7"/>
    <p:sldId id="265" r:id="rId8"/>
    <p:sldId id="259" r:id="rId9"/>
    <p:sldId id="262" r:id="rId10"/>
    <p:sldId id="271" r:id="rId11"/>
    <p:sldId id="267" r:id="rId12"/>
    <p:sldId id="270" r:id="rId13"/>
    <p:sldId id="268" r:id="rId14"/>
    <p:sldId id="260" r:id="rId15"/>
    <p:sldId id="261" r:id="rId16"/>
    <p:sldId id="272" r:id="rId17"/>
    <p:sldId id="274" r:id="rId18"/>
    <p:sldId id="275" r:id="rId19"/>
    <p:sldId id="277" r:id="rId20"/>
    <p:sldId id="276" r:id="rId21"/>
    <p:sldId id="266" r:id="rId22"/>
    <p:sldId id="284" r:id="rId23"/>
    <p:sldId id="278" r:id="rId24"/>
    <p:sldId id="281" r:id="rId25"/>
    <p:sldId id="283" r:id="rId26"/>
    <p:sldId id="28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8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0EAF3-B93B-45E1-A931-A588BB3D641A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349BC-01FC-4897-97F4-56C3C2A791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53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D7D3-55F5-43DC-8E1C-D38A42ED31D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0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139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2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410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chschule_Titel &amp; ganz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1058864"/>
            <a:ext cx="12192000" cy="57991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cap="all" baseline="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0753A8C2-EDA5-4976-A277-C2EDB09FCDE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01" y="268536"/>
            <a:ext cx="2202324" cy="790328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8892117" y="1058863"/>
            <a:ext cx="3299883" cy="290512"/>
          </a:xfrm>
          <a:solidFill>
            <a:srgbClr val="28255A"/>
          </a:solidFill>
          <a:ln>
            <a:solidFill>
              <a:srgbClr val="28255A"/>
            </a:solidFill>
          </a:ln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38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5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9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0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84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9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0024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40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85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35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5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4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7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764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739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285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16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087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291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18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 defTabSz="457200"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457200"/>
            <a:fld id="{4E61AE01-0736-49C1-9AEC-5AA432032D9B}" type="slidenum">
              <a:rPr lang="de-DE" smtClean="0">
                <a:solidFill>
                  <a:srgbClr val="3494BA"/>
                </a:solidFill>
              </a:rPr>
              <a:pPr defTabSz="457200"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70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apcon.org/conferences/2022/program/proposals/51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ithub.com/dusty-nv/jetson-infer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nap.eolab.d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Let's </a:t>
            </a:r>
            <a:r>
              <a:rPr lang="en-US" sz="4000" dirty="0" err="1" smtClean="0"/>
              <a:t>pl</a:t>
            </a:r>
            <a:r>
              <a:rPr lang="en-US" sz="4000" b="1" dirty="0" err="1" smtClean="0"/>
              <a:t>AI</a:t>
            </a:r>
            <a:r>
              <a:rPr lang="en-US" sz="4000" dirty="0" err="1" smtClean="0"/>
              <a:t>y</a:t>
            </a:r>
            <a:r>
              <a:rPr lang="en-US" sz="4000" dirty="0" smtClean="0"/>
              <a:t>! – Object Detection in Snap! </a:t>
            </a:r>
            <a:br>
              <a:rPr lang="en-US" sz="4000" dirty="0" smtClean="0"/>
            </a:br>
            <a:r>
              <a:rPr lang="en-US" sz="4000" dirty="0" smtClean="0"/>
              <a:t> NVIDIA Jetson | </a:t>
            </a:r>
            <a:r>
              <a:rPr lang="en-US" sz="4000" dirty="0" err="1" smtClean="0"/>
              <a:t>JetBot</a:t>
            </a:r>
            <a:r>
              <a:rPr lang="en-US" sz="4000" dirty="0" smtClean="0"/>
              <a:t> | </a:t>
            </a:r>
            <a:r>
              <a:rPr lang="en-US" sz="4000" dirty="0" err="1" smtClean="0"/>
              <a:t>Tello</a:t>
            </a:r>
            <a:r>
              <a:rPr lang="en-US" sz="4000" dirty="0" smtClean="0"/>
              <a:t> Drone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852153"/>
            <a:ext cx="9144000" cy="2889115"/>
          </a:xfrm>
        </p:spPr>
        <p:txBody>
          <a:bodyPr>
            <a:normAutofit lnSpcReduction="10000"/>
          </a:bodyPr>
          <a:lstStyle/>
          <a:p>
            <a:r>
              <a:rPr lang="de-DE" sz="2800" dirty="0" smtClean="0"/>
              <a:t>Rolf Becker | Harley Lara</a:t>
            </a:r>
          </a:p>
          <a:p>
            <a:r>
              <a:rPr lang="de-DE" sz="2800" dirty="0" smtClean="0"/>
              <a:t>Ali Farzizada | Ilgar Rasulov | Shreya Gupta</a:t>
            </a:r>
          </a:p>
          <a:p>
            <a:endParaRPr lang="de-DE" sz="2800" dirty="0" smtClean="0"/>
          </a:p>
          <a:p>
            <a:r>
              <a:rPr lang="de-DE" sz="2800" dirty="0" smtClean="0"/>
              <a:t>– Rhine-Waal University </a:t>
            </a:r>
            <a:r>
              <a:rPr lang="de-DE" sz="2800" dirty="0" err="1" smtClean="0"/>
              <a:t>of</a:t>
            </a:r>
            <a:r>
              <a:rPr lang="de-DE" sz="2800" dirty="0" smtClean="0"/>
              <a:t> Applied Sciences – </a:t>
            </a:r>
          </a:p>
          <a:p>
            <a:endParaRPr lang="de-DE" sz="2800" dirty="0" smtClean="0"/>
          </a:p>
          <a:p>
            <a:r>
              <a:rPr lang="de-DE" sz="2800" dirty="0" smtClean="0"/>
              <a:t>hsrw.eu | eolab.de | </a:t>
            </a:r>
            <a:r>
              <a:rPr lang="de-DE" sz="2800" dirty="0" err="1" smtClean="0"/>
              <a:t>fablab.green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5467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7462"/>
            <a:ext cx="6113724" cy="3446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095999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6096000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6095999" cy="34289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704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EC74DDF-4F71-4F80-A65F-8676EC30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4961534" cy="37811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800" dirty="0" err="1"/>
              <a:t>Object</a:t>
            </a:r>
            <a:r>
              <a:rPr lang="de-DE" sz="3800" dirty="0"/>
              <a:t> </a:t>
            </a:r>
            <a:r>
              <a:rPr lang="de-DE" sz="3800" dirty="0" err="1"/>
              <a:t>Detection</a:t>
            </a:r>
            <a:r>
              <a:rPr lang="de-DE" sz="3800" dirty="0"/>
              <a:t> </a:t>
            </a:r>
            <a:r>
              <a:rPr lang="de-DE" sz="3800" dirty="0" err="1"/>
              <a:t>Based</a:t>
            </a:r>
            <a:r>
              <a:rPr lang="de-DE" sz="3800" dirty="0"/>
              <a:t> On </a:t>
            </a:r>
            <a:r>
              <a:rPr lang="de-DE" sz="3800" dirty="0" err="1"/>
              <a:t>Convolutional</a:t>
            </a:r>
            <a:r>
              <a:rPr lang="de-DE" sz="3800" dirty="0"/>
              <a:t> </a:t>
            </a:r>
            <a:r>
              <a:rPr lang="de-DE" sz="3800" dirty="0" err="1"/>
              <a:t>Neural</a:t>
            </a:r>
            <a:r>
              <a:rPr lang="de-DE" sz="3800" dirty="0"/>
              <a:t> Networks </a:t>
            </a:r>
            <a:r>
              <a:rPr lang="de-DE" sz="3800" dirty="0" err="1"/>
              <a:t>Of</a:t>
            </a:r>
            <a:r>
              <a:rPr lang="de-DE" sz="3800" dirty="0"/>
              <a:t> </a:t>
            </a:r>
            <a:r>
              <a:rPr lang="de-DE" sz="3800" i="1" dirty="0"/>
              <a:t>Senecio </a:t>
            </a:r>
            <a:r>
              <a:rPr lang="de-DE" sz="3800" i="1" dirty="0" err="1"/>
              <a:t>jacobaea</a:t>
            </a:r>
            <a:r>
              <a:rPr lang="de-DE" sz="3800" dirty="0"/>
              <a:t> </a:t>
            </a:r>
            <a:r>
              <a:rPr lang="de-DE" sz="3800" dirty="0" err="1"/>
              <a:t>For</a:t>
            </a:r>
            <a:r>
              <a:rPr lang="de-DE" sz="3800" dirty="0"/>
              <a:t> Weed Control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4527467F-132C-4057-AA79-140EA90BA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4961535" cy="10755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Bachelor Thesis </a:t>
            </a:r>
            <a:r>
              <a:rPr lang="de-DE" sz="1200" dirty="0" err="1"/>
              <a:t>by</a:t>
            </a:r>
            <a:r>
              <a:rPr lang="de-DE" sz="1200" dirty="0"/>
              <a:t> Jonas Zender (21125)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1</a:t>
            </a:r>
            <a:r>
              <a:rPr lang="de-DE" sz="1200" baseline="30000" dirty="0"/>
              <a:t>st</a:t>
            </a:r>
            <a:r>
              <a:rPr lang="de-DE" sz="1200" dirty="0"/>
              <a:t> Supervisor: Prof. Dr.-Ing. Rolf Becker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2</a:t>
            </a:r>
            <a:r>
              <a:rPr lang="de-DE" sz="1200" baseline="30000" dirty="0"/>
              <a:t>nd</a:t>
            </a:r>
            <a:r>
              <a:rPr lang="de-DE" sz="1200" dirty="0"/>
              <a:t> Supervisor: Prof. Dr. Daniela Lud</a:t>
            </a:r>
          </a:p>
        </p:txBody>
      </p:sp>
      <p:pic>
        <p:nvPicPr>
          <p:cNvPr id="5" name="Grafik 4" descr="Ein Bild, das Gras, draußen, Pflanze enthält.&#10;&#10;Automatisch generierte Beschreibung">
            <a:extLst>
              <a:ext uri="{FF2B5EF4-FFF2-40B4-BE49-F238E27FC236}">
                <a16:creationId xmlns="" xmlns:a16="http://schemas.microsoft.com/office/drawing/2014/main" id="{8034D787-9D63-4C77-8D35-62CA551A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16098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llipse 3"/>
          <p:cNvSpPr/>
          <p:nvPr/>
        </p:nvSpPr>
        <p:spPr>
          <a:xfrm>
            <a:off x="1659286" y="250744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err="1" smtClean="0"/>
              <a:t>Environ</a:t>
            </a:r>
            <a:r>
              <a:rPr lang="de-DE" sz="4400" dirty="0" smtClean="0"/>
              <a:t>-mental Sciences</a:t>
            </a:r>
            <a:endParaRPr lang="de-CH" sz="4400" dirty="0"/>
          </a:p>
        </p:txBody>
      </p:sp>
      <p:sp>
        <p:nvSpPr>
          <p:cNvPr id="5" name="Ellipse 4"/>
          <p:cNvSpPr/>
          <p:nvPr/>
        </p:nvSpPr>
        <p:spPr>
          <a:xfrm>
            <a:off x="6681754" y="221560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err="1" smtClean="0"/>
              <a:t>Drones</a:t>
            </a:r>
            <a:r>
              <a:rPr lang="de-DE" sz="4400" dirty="0" smtClean="0"/>
              <a:t>, </a:t>
            </a:r>
            <a:r>
              <a:rPr lang="de-DE" sz="4400" dirty="0" err="1" smtClean="0"/>
              <a:t>Robots</a:t>
            </a:r>
            <a:endParaRPr lang="de-CH" sz="4400" dirty="0"/>
          </a:p>
        </p:txBody>
      </p:sp>
      <p:sp>
        <p:nvSpPr>
          <p:cNvPr id="6" name="Ellipse 5"/>
          <p:cNvSpPr/>
          <p:nvPr/>
        </p:nvSpPr>
        <p:spPr>
          <a:xfrm>
            <a:off x="7308061" y="3130772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Scientific </a:t>
            </a:r>
            <a:r>
              <a:rPr lang="de-DE" sz="4400" dirty="0" err="1" smtClean="0"/>
              <a:t>Compu-ting</a:t>
            </a:r>
            <a:endParaRPr lang="de-CH" sz="4400" dirty="0"/>
          </a:p>
        </p:txBody>
      </p:sp>
      <p:sp>
        <p:nvSpPr>
          <p:cNvPr id="7" name="Ellipse 6"/>
          <p:cNvSpPr/>
          <p:nvPr/>
        </p:nvSpPr>
        <p:spPr>
          <a:xfrm>
            <a:off x="1533051" y="3130772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Computer Vision</a:t>
            </a:r>
            <a:endParaRPr lang="de-CH" sz="4400" dirty="0"/>
          </a:p>
        </p:txBody>
      </p:sp>
      <p:sp>
        <p:nvSpPr>
          <p:cNvPr id="8" name="Ellipse 7"/>
          <p:cNvSpPr/>
          <p:nvPr/>
        </p:nvSpPr>
        <p:spPr>
          <a:xfrm>
            <a:off x="4319284" y="1843981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STEAM,</a:t>
            </a:r>
            <a:br>
              <a:rPr lang="de-DE" sz="4400" dirty="0" smtClean="0"/>
            </a:br>
            <a:r>
              <a:rPr lang="de-DE" sz="4400" dirty="0" smtClean="0"/>
              <a:t>Snap!</a:t>
            </a:r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28893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3800" y="365125"/>
            <a:ext cx="6350000" cy="1325563"/>
          </a:xfrm>
        </p:spPr>
        <p:txBody>
          <a:bodyPr/>
          <a:lstStyle/>
          <a:p>
            <a:r>
              <a:rPr lang="de-DE" dirty="0" err="1" smtClean="0"/>
              <a:t>Nesting</a:t>
            </a:r>
            <a:r>
              <a:rPr lang="de-DE" dirty="0" smtClean="0"/>
              <a:t> Box </a:t>
            </a:r>
            <a:r>
              <a:rPr lang="de-DE" dirty="0" err="1" smtClean="0"/>
              <a:t>with</a:t>
            </a:r>
            <a:r>
              <a:rPr lang="de-DE" dirty="0" smtClean="0"/>
              <a:t> Web Cam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applicable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Bird Feeders, </a:t>
            </a:r>
            <a:r>
              <a:rPr lang="de-DE" dirty="0" err="1" smtClean="0"/>
              <a:t>too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4641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83" y="1690688"/>
            <a:ext cx="4171500" cy="3321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984" y="3658466"/>
            <a:ext cx="4171500" cy="3114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559800" y="5588001"/>
            <a:ext cx="28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Images: Heise </a:t>
            </a:r>
            <a:r>
              <a:rPr lang="de-DE" dirty="0" err="1" smtClean="0"/>
              <a:t>c‘t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/>
              <a:t> </a:t>
            </a:r>
            <a:r>
              <a:rPr lang="de-DE" dirty="0" smtClean="0"/>
              <a:t>1/21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HSRW </a:t>
            </a:r>
            <a:r>
              <a:rPr lang="de-DE" dirty="0" err="1" smtClean="0"/>
              <a:t>Jetbot</a:t>
            </a:r>
            <a:r>
              <a:rPr lang="de-DE" dirty="0" smtClean="0"/>
              <a:t>-Version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3" y="4600607"/>
            <a:ext cx="4222983" cy="214778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80" y="412340"/>
            <a:ext cx="4493655" cy="2285445"/>
          </a:xfrm>
          <a:prstGeom prst="rect">
            <a:avLst/>
          </a:prstGeom>
        </p:spPr>
      </p:pic>
      <p:pic>
        <p:nvPicPr>
          <p:cNvPr id="1026" name="Picture 2" descr="img_20210201_1258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5063"/>
            <a:ext cx="3768634" cy="28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69" y="2758383"/>
            <a:ext cx="5653341" cy="410399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de-DE" dirty="0" smtClean="0"/>
              <a:t>Demonstration 1: Snap! &amp; </a:t>
            </a:r>
            <a:r>
              <a:rPr lang="de-DE" dirty="0" err="1" smtClean="0"/>
              <a:t>Tello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558"/>
            <a:ext cx="12192000" cy="55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Websocket Server „</a:t>
            </a:r>
            <a:r>
              <a:rPr lang="de-DE" dirty="0" err="1" smtClean="0"/>
              <a:t>tello-js</a:t>
            </a:r>
            <a:r>
              <a:rPr lang="de-DE" dirty="0" smtClean="0"/>
              <a:t>“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fetch.php (1922×53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3" y="2161244"/>
            <a:ext cx="11888078" cy="327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ap!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483" y="3291796"/>
            <a:ext cx="1223823" cy="6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Demonstrations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1690688"/>
            <a:ext cx="9752381" cy="4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Demonstration 2: Snap! &amp; </a:t>
            </a:r>
            <a:r>
              <a:rPr lang="de-DE" dirty="0" err="1" smtClean="0"/>
              <a:t>JetBot</a:t>
            </a:r>
            <a:r>
              <a:rPr lang="de-DE" dirty="0" smtClean="0"/>
              <a:t> (NVIDIA </a:t>
            </a:r>
            <a:r>
              <a:rPr lang="de-DE" dirty="0" err="1" smtClean="0"/>
              <a:t>Jetson</a:t>
            </a:r>
            <a:r>
              <a:rPr lang="de-DE" dirty="0" smtClean="0"/>
              <a:t> AI)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124" name="Picture 4" descr="https://wiki.eolab.de/lib/exe/fetch.php?w=800&amp;tok=0063ee&amp;media=drones:mini_drones:jetb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78" y="1834190"/>
            <a:ext cx="8646243" cy="47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Demonstration 3: Snap! &amp; </a:t>
            </a:r>
            <a:r>
              <a:rPr lang="de-DE" dirty="0" err="1" smtClean="0"/>
              <a:t>Tello</a:t>
            </a:r>
            <a:r>
              <a:rPr lang="de-DE" dirty="0" smtClean="0"/>
              <a:t> &amp; </a:t>
            </a:r>
            <a:r>
              <a:rPr lang="de-DE" dirty="0" err="1" smtClean="0"/>
              <a:t>Jetson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fetch.php (1155×39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" y="1805355"/>
            <a:ext cx="12101513" cy="40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8" y="491591"/>
            <a:ext cx="9144793" cy="5858764"/>
          </a:xfrm>
          <a:prstGeom prst="rect">
            <a:avLst/>
          </a:prstGeom>
        </p:spPr>
      </p:pic>
      <p:sp>
        <p:nvSpPr>
          <p:cNvPr id="8" name="Titel 2"/>
          <p:cNvSpPr txBox="1">
            <a:spLocks/>
          </p:cNvSpPr>
          <p:nvPr/>
        </p:nvSpPr>
        <p:spPr>
          <a:xfrm>
            <a:off x="4339801" y="3010487"/>
            <a:ext cx="3685864" cy="486249"/>
          </a:xfrm>
          <a:prstGeom prst="roundRect">
            <a:avLst>
              <a:gd name="adj" fmla="val 6533"/>
            </a:avLst>
          </a:prstGeom>
          <a:solidFill>
            <a:schemeClr val="bg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28255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Campus </a:t>
            </a:r>
            <a:r>
              <a:rPr lang="de-DE" dirty="0" smtClean="0"/>
              <a:t>Kamp-Lintfort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1608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de-DE" dirty="0" smtClean="0"/>
              <a:t>Rhine-Waal University </a:t>
            </a:r>
            <a:r>
              <a:rPr lang="de-DE" dirty="0" err="1" smtClean="0"/>
              <a:t>of</a:t>
            </a:r>
            <a:r>
              <a:rPr lang="de-DE" dirty="0" smtClean="0"/>
              <a:t> Applied Sciences (hsrw.eu)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2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pl</a:t>
            </a:r>
            <a:r>
              <a:rPr lang="de-DE" b="1" dirty="0" err="1" smtClean="0"/>
              <a:t>AI</a:t>
            </a:r>
            <a:r>
              <a:rPr lang="de-DE" dirty="0" err="1" smtClean="0"/>
              <a:t>y</a:t>
            </a:r>
            <a:r>
              <a:rPr lang="de-DE" dirty="0" smtClean="0"/>
              <a:t>! – Workshop at </a:t>
            </a:r>
            <a:r>
              <a:rPr lang="de-DE" dirty="0" err="1" smtClean="0"/>
              <a:t>Snap!Con</a:t>
            </a:r>
            <a:r>
              <a:rPr lang="de-DE" dirty="0" smtClean="0"/>
              <a:t> 2022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Picture 2" descr="https://wiki.eolab.de/lib/exe/fetch.php?media=snapcon2022:alonzo_and_ai_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15" y="2542451"/>
            <a:ext cx="5715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2433534" y="6331254"/>
            <a:ext cx="734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hlinkClick r:id="rId3"/>
              </a:rPr>
              <a:t>https://www.snapcon.org/conferences/2022/program/proposals/512</a:t>
            </a: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3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Workshop Let's </a:t>
            </a:r>
            <a:r>
              <a:rPr lang="en-US" sz="4000" dirty="0" err="1" smtClean="0"/>
              <a:t>pl</a:t>
            </a:r>
            <a:r>
              <a:rPr lang="en-US" sz="4000" b="1" dirty="0" err="1" smtClean="0"/>
              <a:t>AI</a:t>
            </a:r>
            <a:r>
              <a:rPr lang="en-US" sz="4000" dirty="0" err="1" smtClean="0"/>
              <a:t>y</a:t>
            </a:r>
            <a:r>
              <a:rPr lang="en-US" sz="4000" dirty="0" smtClean="0"/>
              <a:t>! – </a:t>
            </a:r>
            <a:br>
              <a:rPr lang="en-US" sz="4000" dirty="0" smtClean="0"/>
            </a:br>
            <a:r>
              <a:rPr lang="en-US" sz="4000" dirty="0" smtClean="0"/>
              <a:t>Image Classification </a:t>
            </a:r>
            <a:r>
              <a:rPr lang="en-US" sz="4000" dirty="0" smtClean="0"/>
              <a:t>in Snap!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with </a:t>
            </a:r>
            <a:r>
              <a:rPr lang="en-US" sz="4000" dirty="0" smtClean="0"/>
              <a:t>NVIDIA Jetson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852153"/>
            <a:ext cx="9144000" cy="2889115"/>
          </a:xfrm>
        </p:spPr>
        <p:txBody>
          <a:bodyPr>
            <a:normAutofit lnSpcReduction="10000"/>
          </a:bodyPr>
          <a:lstStyle/>
          <a:p>
            <a:r>
              <a:rPr lang="de-DE" sz="2800" dirty="0" smtClean="0"/>
              <a:t>Rolf Becker | Harley Lara</a:t>
            </a:r>
          </a:p>
          <a:p>
            <a:r>
              <a:rPr lang="de-DE" sz="2800" dirty="0" smtClean="0"/>
              <a:t>Ali Farzizada | Ilgar Rasulov | Shreya Gupta</a:t>
            </a:r>
          </a:p>
          <a:p>
            <a:endParaRPr lang="de-DE" sz="2800" dirty="0" smtClean="0"/>
          </a:p>
          <a:p>
            <a:r>
              <a:rPr lang="de-DE" sz="2800" dirty="0" smtClean="0"/>
              <a:t>– Rhine-Waal University </a:t>
            </a:r>
            <a:r>
              <a:rPr lang="de-DE" sz="2800" dirty="0" err="1" smtClean="0"/>
              <a:t>of</a:t>
            </a:r>
            <a:r>
              <a:rPr lang="de-DE" sz="2800" dirty="0" smtClean="0"/>
              <a:t> Applied Sciences – </a:t>
            </a:r>
          </a:p>
          <a:p>
            <a:endParaRPr lang="de-DE" sz="2800" dirty="0" smtClean="0"/>
          </a:p>
          <a:p>
            <a:r>
              <a:rPr lang="de-DE" sz="2800" dirty="0" smtClean="0"/>
              <a:t>hsrw.eu | eolab.de | </a:t>
            </a:r>
            <a:r>
              <a:rPr lang="de-DE" sz="2800" dirty="0" err="1" smtClean="0"/>
              <a:t>fablab.green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3988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8455" cy="1325563"/>
          </a:xfrm>
        </p:spPr>
        <p:txBody>
          <a:bodyPr/>
          <a:lstStyle/>
          <a:p>
            <a:r>
              <a:rPr lang="de-DE" dirty="0" smtClean="0"/>
              <a:t>NVIDIA Software </a:t>
            </a:r>
            <a:r>
              <a:rPr lang="de-DE" dirty="0" err="1" smtClean="0"/>
              <a:t>Repo</a:t>
            </a:r>
            <a:r>
              <a:rPr lang="de-DE" dirty="0" smtClean="0"/>
              <a:t> „</a:t>
            </a:r>
            <a:r>
              <a:rPr lang="de-DE" dirty="0" err="1" smtClean="0"/>
              <a:t>jetson-inference</a:t>
            </a:r>
            <a:r>
              <a:rPr lang="de-DE" dirty="0" smtClean="0"/>
              <a:t>“ (Dustin Franklin)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Dustin Franklin, aka </a:t>
            </a:r>
            <a:r>
              <a:rPr lang="de-DE" dirty="0" err="1" smtClean="0"/>
              <a:t>Dusty</a:t>
            </a:r>
            <a:r>
              <a:rPr lang="de-DE" dirty="0" smtClean="0"/>
              <a:t>-NV</a:t>
            </a:r>
          </a:p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github.com/dusty-nv/jetson-inference</a:t>
            </a:r>
            <a:endParaRPr lang="de-DE" dirty="0" smtClean="0"/>
          </a:p>
          <a:p>
            <a:endParaRPr lang="de-DE" dirty="0" smtClean="0"/>
          </a:p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59157"/>
            <a:ext cx="6554822" cy="35016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542" y="2929344"/>
            <a:ext cx="4609524" cy="3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28935"/>
            <a:ext cx="10515600" cy="1325563"/>
          </a:xfrm>
        </p:spPr>
        <p:txBody>
          <a:bodyPr/>
          <a:lstStyle/>
          <a:p>
            <a:r>
              <a:rPr lang="de-DE" dirty="0" smtClean="0"/>
              <a:t>Image </a:t>
            </a:r>
            <a:r>
              <a:rPr lang="de-DE" dirty="0" err="1" smtClean="0"/>
              <a:t>Classification</a:t>
            </a:r>
            <a:r>
              <a:rPr lang="de-DE" dirty="0" smtClean="0"/>
              <a:t>, </a:t>
            </a:r>
            <a:r>
              <a:rPr lang="de-DE" dirty="0" err="1" smtClean="0"/>
              <a:t>from</a:t>
            </a:r>
            <a:r>
              <a:rPr lang="de-DE" dirty="0" smtClean="0"/>
              <a:t> NVIDIA </a:t>
            </a:r>
            <a:r>
              <a:rPr lang="de-DE" dirty="0" err="1" smtClean="0"/>
              <a:t>Jetson</a:t>
            </a:r>
            <a:r>
              <a:rPr lang="de-DE" dirty="0" smtClean="0"/>
              <a:t> </a:t>
            </a:r>
            <a:r>
              <a:rPr lang="de-DE" dirty="0" err="1" smtClean="0"/>
              <a:t>Inference</a:t>
            </a:r>
            <a:r>
              <a:rPr lang="de-DE" dirty="0" smtClean="0"/>
              <a:t> </a:t>
            </a:r>
            <a:r>
              <a:rPr lang="de-DE" dirty="0" err="1" smtClean="0"/>
              <a:t>Pkg</a:t>
            </a:r>
            <a:r>
              <a:rPr lang="de-DE" dirty="0" smtClean="0"/>
              <a:t>.</a:t>
            </a:r>
            <a:br>
              <a:rPr lang="de-DE" dirty="0" smtClean="0"/>
            </a:br>
            <a:r>
              <a:rPr lang="de-DE" dirty="0" smtClean="0"/>
              <a:t>(Default CNN: </a:t>
            </a:r>
            <a:r>
              <a:rPr lang="de-DE" dirty="0" err="1" smtClean="0"/>
              <a:t>GoogleNet</a:t>
            </a:r>
            <a:r>
              <a:rPr lang="de-DE" dirty="0" smtClean="0"/>
              <a:t>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330200" y="1981200"/>
            <a:ext cx="5046133" cy="360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7516244" y="1981200"/>
            <a:ext cx="4334934" cy="360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2015065" y="2739495"/>
            <a:ext cx="3175002" cy="269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302000" y="3219269"/>
            <a:ext cx="1769533" cy="1206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315236" y="1527324"/>
            <a:ext cx="10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Laptop</a:t>
            </a:r>
            <a:endParaRPr lang="de-CH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2015065" y="2295939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Snap!</a:t>
            </a:r>
            <a:endParaRPr lang="de-CH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3302000" y="2748550"/>
            <a:ext cx="86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Stage</a:t>
            </a:r>
            <a:endParaRPr lang="de-CH" sz="2400" dirty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575232" y="279118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feld 11"/>
          <p:cNvSpPr txBox="1"/>
          <p:nvPr/>
        </p:nvSpPr>
        <p:spPr>
          <a:xfrm>
            <a:off x="587928" y="2295938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Cam</a:t>
            </a:r>
            <a:endParaRPr lang="de-CH" sz="2400" dirty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958382" y="3151188"/>
            <a:ext cx="2777423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633588" y="2034360"/>
            <a:ext cx="2029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WebSocket</a:t>
            </a:r>
            <a:endParaRPr lang="de-DE" sz="2400" dirty="0" smtClean="0"/>
          </a:p>
          <a:p>
            <a:r>
              <a:rPr lang="de-DE" sz="2400" dirty="0" smtClean="0"/>
              <a:t>„</a:t>
            </a:r>
            <a:r>
              <a:rPr lang="de-DE" sz="2400" dirty="0" err="1" smtClean="0"/>
              <a:t>classification</a:t>
            </a:r>
            <a:r>
              <a:rPr lang="de-DE" sz="2400" dirty="0" smtClean="0"/>
              <a:t>“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/>
              <a:t>(Python)</a:t>
            </a:r>
            <a:endParaRPr lang="de-CH" sz="2400" dirty="0"/>
          </a:p>
        </p:txBody>
      </p:sp>
      <p:sp>
        <p:nvSpPr>
          <p:cNvPr id="20" name="Textfeld 19"/>
          <p:cNvSpPr txBox="1"/>
          <p:nvPr/>
        </p:nvSpPr>
        <p:spPr>
          <a:xfrm>
            <a:off x="5407318" y="3052077"/>
            <a:ext cx="207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f</a:t>
            </a:r>
            <a:r>
              <a:rPr lang="de-DE" sz="2400" dirty="0" err="1" smtClean="0"/>
              <a:t>rame</a:t>
            </a:r>
            <a:r>
              <a:rPr lang="de-DE" sz="2400" dirty="0" smtClean="0"/>
              <a:t> (base64)</a:t>
            </a:r>
            <a:endParaRPr lang="de-CH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9788993" y="2375689"/>
            <a:ext cx="1554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ImageNet</a:t>
            </a:r>
            <a:r>
              <a:rPr lang="de-DE" sz="2400" dirty="0" smtClean="0"/>
              <a:t>: </a:t>
            </a:r>
            <a:br>
              <a:rPr lang="de-DE" sz="2400" dirty="0" smtClean="0"/>
            </a:br>
            <a:r>
              <a:rPr lang="de-DE" sz="2400" dirty="0" err="1" smtClean="0"/>
              <a:t>GoogleNet</a:t>
            </a:r>
            <a:endParaRPr lang="de-CH" sz="2400" dirty="0"/>
          </a:p>
        </p:txBody>
      </p:sp>
      <p:sp>
        <p:nvSpPr>
          <p:cNvPr id="25" name="Rechteck 24"/>
          <p:cNvSpPr/>
          <p:nvPr/>
        </p:nvSpPr>
        <p:spPr>
          <a:xfrm>
            <a:off x="9878629" y="3230211"/>
            <a:ext cx="1531391" cy="97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feld 28"/>
          <p:cNvSpPr txBox="1"/>
          <p:nvPr/>
        </p:nvSpPr>
        <p:spPr>
          <a:xfrm>
            <a:off x="7560570" y="1515119"/>
            <a:ext cx="268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NVIDIA </a:t>
            </a:r>
            <a:r>
              <a:rPr lang="de-DE" sz="2400" dirty="0" err="1" smtClean="0"/>
              <a:t>Jetson</a:t>
            </a:r>
            <a:r>
              <a:rPr lang="de-DE" sz="2400" dirty="0" smtClean="0"/>
              <a:t> Nano</a:t>
            </a:r>
            <a:endParaRPr lang="de-CH" sz="2400" dirty="0"/>
          </a:p>
        </p:txBody>
      </p:sp>
      <p:sp>
        <p:nvSpPr>
          <p:cNvPr id="30" name="Rechteck 29"/>
          <p:cNvSpPr/>
          <p:nvPr/>
        </p:nvSpPr>
        <p:spPr>
          <a:xfrm>
            <a:off x="7709964" y="3235392"/>
            <a:ext cx="1531391" cy="97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4784032" y="3505365"/>
            <a:ext cx="3144011" cy="582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8902411" y="3719590"/>
            <a:ext cx="1457546" cy="1455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4786266" y="3933489"/>
            <a:ext cx="3132125" cy="18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496628" y="3955945"/>
            <a:ext cx="210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i</a:t>
            </a:r>
            <a:r>
              <a:rPr lang="de-DE" sz="2400" dirty="0" err="1" smtClean="0"/>
              <a:t>mage</a:t>
            </a:r>
            <a:r>
              <a:rPr lang="de-DE" sz="2400" dirty="0" smtClean="0"/>
              <a:t> </a:t>
            </a:r>
            <a:r>
              <a:rPr lang="de-DE" sz="2400" dirty="0" err="1" smtClean="0"/>
              <a:t>label</a:t>
            </a:r>
            <a:endParaRPr lang="de-DE" sz="2400" dirty="0" smtClean="0"/>
          </a:p>
          <a:p>
            <a:r>
              <a:rPr lang="de-DE" sz="2400" dirty="0" err="1"/>
              <a:t>c</a:t>
            </a:r>
            <a:r>
              <a:rPr lang="de-DE" sz="2400" dirty="0" err="1" smtClean="0"/>
              <a:t>onvidence</a:t>
            </a:r>
            <a:r>
              <a:rPr lang="de-DE" sz="2400" dirty="0" smtClean="0"/>
              <a:t> </a:t>
            </a:r>
            <a:r>
              <a:rPr lang="de-DE" sz="2400" dirty="0" err="1" smtClean="0"/>
              <a:t>val</a:t>
            </a:r>
            <a:r>
              <a:rPr lang="de-DE" sz="2400" dirty="0" smtClean="0"/>
              <a:t>.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2110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655" y="209482"/>
            <a:ext cx="10877145" cy="1325563"/>
          </a:xfrm>
        </p:spPr>
        <p:txBody>
          <a:bodyPr/>
          <a:lstStyle/>
          <a:p>
            <a:r>
              <a:rPr lang="de-DE" dirty="0" err="1" smtClean="0"/>
              <a:t>Object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, </a:t>
            </a:r>
            <a:r>
              <a:rPr lang="de-DE" dirty="0" err="1"/>
              <a:t>from</a:t>
            </a:r>
            <a:r>
              <a:rPr lang="de-DE" dirty="0"/>
              <a:t> NVIDIA </a:t>
            </a:r>
            <a:r>
              <a:rPr lang="de-DE" dirty="0" err="1"/>
              <a:t>Jetson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</a:t>
            </a:r>
            <a:r>
              <a:rPr lang="de-DE" dirty="0" err="1"/>
              <a:t>Pkg</a:t>
            </a:r>
            <a:r>
              <a:rPr lang="de-DE" dirty="0"/>
              <a:t>.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(Default CNN: SSD </a:t>
            </a:r>
            <a:r>
              <a:rPr lang="de-DE" dirty="0" err="1" smtClean="0"/>
              <a:t>MobileNet</a:t>
            </a:r>
            <a:r>
              <a:rPr lang="de-DE" dirty="0" smtClean="0"/>
              <a:t> V2, COCO, 91 </a:t>
            </a:r>
            <a:r>
              <a:rPr lang="de-DE" dirty="0" err="1" smtClean="0"/>
              <a:t>Classes</a:t>
            </a:r>
            <a:r>
              <a:rPr lang="de-DE" dirty="0" smtClean="0"/>
              <a:t>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330200" y="1981200"/>
            <a:ext cx="5046133" cy="360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7516244" y="1981200"/>
            <a:ext cx="4334934" cy="360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2015065" y="2739495"/>
            <a:ext cx="3175002" cy="269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302000" y="3219269"/>
            <a:ext cx="1769533" cy="1206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315236" y="1527324"/>
            <a:ext cx="10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Laptop</a:t>
            </a:r>
            <a:endParaRPr lang="de-CH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2015065" y="2295939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Snap!</a:t>
            </a:r>
            <a:endParaRPr lang="de-CH" sz="2400" dirty="0"/>
          </a:p>
        </p:txBody>
      </p:sp>
      <p:sp>
        <p:nvSpPr>
          <p:cNvPr id="10" name="Textfeld 9"/>
          <p:cNvSpPr txBox="1"/>
          <p:nvPr/>
        </p:nvSpPr>
        <p:spPr>
          <a:xfrm>
            <a:off x="3302000" y="2748550"/>
            <a:ext cx="86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Stage</a:t>
            </a:r>
            <a:endParaRPr lang="de-CH" sz="2400" dirty="0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575232" y="2791188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Textfeld 11"/>
          <p:cNvSpPr txBox="1"/>
          <p:nvPr/>
        </p:nvSpPr>
        <p:spPr>
          <a:xfrm>
            <a:off x="587928" y="2295938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Cam</a:t>
            </a:r>
            <a:endParaRPr lang="de-CH" sz="2400" dirty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958382" y="3151188"/>
            <a:ext cx="2777423" cy="36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633588" y="2034360"/>
            <a:ext cx="1629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WebSocket</a:t>
            </a:r>
            <a:endParaRPr lang="de-DE" sz="2400" dirty="0" smtClean="0"/>
          </a:p>
          <a:p>
            <a:r>
              <a:rPr lang="de-DE" sz="2400" dirty="0" smtClean="0"/>
              <a:t>„</a:t>
            </a:r>
            <a:r>
              <a:rPr lang="de-DE" sz="2400" dirty="0" err="1" smtClean="0"/>
              <a:t>detection</a:t>
            </a:r>
            <a:r>
              <a:rPr lang="de-DE" sz="2400" dirty="0" smtClean="0"/>
              <a:t>“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smtClean="0"/>
              <a:t>(Python)</a:t>
            </a:r>
            <a:endParaRPr lang="de-CH" sz="2400" dirty="0"/>
          </a:p>
        </p:txBody>
      </p:sp>
      <p:sp>
        <p:nvSpPr>
          <p:cNvPr id="20" name="Textfeld 19"/>
          <p:cNvSpPr txBox="1"/>
          <p:nvPr/>
        </p:nvSpPr>
        <p:spPr>
          <a:xfrm>
            <a:off x="5407318" y="3052077"/>
            <a:ext cx="207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f</a:t>
            </a:r>
            <a:r>
              <a:rPr lang="de-DE" sz="2400" dirty="0" err="1" smtClean="0"/>
              <a:t>rame</a:t>
            </a:r>
            <a:r>
              <a:rPr lang="de-DE" sz="2400" dirty="0" smtClean="0"/>
              <a:t> (base64)</a:t>
            </a:r>
            <a:endParaRPr lang="de-CH" sz="2400" dirty="0"/>
          </a:p>
        </p:txBody>
      </p:sp>
      <p:sp>
        <p:nvSpPr>
          <p:cNvPr id="23" name="Textfeld 22"/>
          <p:cNvSpPr txBox="1"/>
          <p:nvPr/>
        </p:nvSpPr>
        <p:spPr>
          <a:xfrm>
            <a:off x="9449559" y="2060274"/>
            <a:ext cx="2459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DetectNet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>SSD </a:t>
            </a:r>
            <a:r>
              <a:rPr lang="de-DE" sz="2400" dirty="0" err="1" smtClean="0"/>
              <a:t>MobileNet</a:t>
            </a:r>
            <a:r>
              <a:rPr lang="de-DE" sz="2400" dirty="0" smtClean="0"/>
              <a:t> V2</a:t>
            </a:r>
          </a:p>
          <a:p>
            <a:r>
              <a:rPr lang="de-DE" sz="2400" dirty="0" smtClean="0"/>
              <a:t>COCO Dataset</a:t>
            </a:r>
            <a:endParaRPr lang="de-CH" sz="2400" dirty="0"/>
          </a:p>
        </p:txBody>
      </p:sp>
      <p:sp>
        <p:nvSpPr>
          <p:cNvPr id="25" name="Rechteck 24"/>
          <p:cNvSpPr/>
          <p:nvPr/>
        </p:nvSpPr>
        <p:spPr>
          <a:xfrm>
            <a:off x="9878629" y="3230211"/>
            <a:ext cx="1531391" cy="97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feld 28"/>
          <p:cNvSpPr txBox="1"/>
          <p:nvPr/>
        </p:nvSpPr>
        <p:spPr>
          <a:xfrm>
            <a:off x="7560570" y="1515119"/>
            <a:ext cx="268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NVIDIA </a:t>
            </a:r>
            <a:r>
              <a:rPr lang="de-DE" sz="2400" dirty="0" err="1" smtClean="0"/>
              <a:t>Jetson</a:t>
            </a:r>
            <a:r>
              <a:rPr lang="de-DE" sz="2400" dirty="0" smtClean="0"/>
              <a:t> Nano</a:t>
            </a:r>
            <a:endParaRPr lang="de-CH" sz="2400" dirty="0"/>
          </a:p>
        </p:txBody>
      </p:sp>
      <p:sp>
        <p:nvSpPr>
          <p:cNvPr id="30" name="Rechteck 29"/>
          <p:cNvSpPr/>
          <p:nvPr/>
        </p:nvSpPr>
        <p:spPr>
          <a:xfrm>
            <a:off x="7709964" y="3235392"/>
            <a:ext cx="1531391" cy="97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4784032" y="3505365"/>
            <a:ext cx="3144011" cy="582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8902411" y="3719590"/>
            <a:ext cx="1457546" cy="1455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4786266" y="3933489"/>
            <a:ext cx="3132125" cy="18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496628" y="3955945"/>
            <a:ext cx="2059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List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objects</a:t>
            </a:r>
            <a:endParaRPr lang="de-DE" sz="2400" dirty="0" smtClean="0"/>
          </a:p>
          <a:p>
            <a:r>
              <a:rPr lang="de-DE" sz="2400" dirty="0" smtClean="0"/>
              <a:t>(JSON) </a:t>
            </a:r>
            <a:r>
              <a:rPr lang="de-DE" sz="2400" dirty="0" err="1" smtClean="0"/>
              <a:t>having</a:t>
            </a:r>
            <a:r>
              <a:rPr lang="de-DE" sz="2400" dirty="0" smtClean="0"/>
              <a:t>:</a:t>
            </a:r>
          </a:p>
          <a:p>
            <a:r>
              <a:rPr lang="de-DE" sz="2400" dirty="0" err="1"/>
              <a:t>c</a:t>
            </a:r>
            <a:r>
              <a:rPr lang="de-DE" sz="2400" dirty="0" err="1" smtClean="0"/>
              <a:t>lass</a:t>
            </a:r>
            <a:r>
              <a:rPr lang="de-DE" sz="2400" dirty="0" smtClean="0"/>
              <a:t> </a:t>
            </a:r>
            <a:r>
              <a:rPr lang="de-DE" sz="2400" dirty="0" err="1" smtClean="0"/>
              <a:t>label</a:t>
            </a:r>
            <a:endParaRPr lang="de-DE" sz="2400" dirty="0" smtClean="0"/>
          </a:p>
          <a:p>
            <a:r>
              <a:rPr lang="de-DE" sz="2400" dirty="0" err="1" smtClean="0"/>
              <a:t>confidence</a:t>
            </a:r>
            <a:r>
              <a:rPr lang="de-DE" sz="2400" dirty="0" smtClean="0"/>
              <a:t> </a:t>
            </a:r>
            <a:r>
              <a:rPr lang="de-DE" sz="2400" dirty="0" err="1" smtClean="0"/>
              <a:t>val</a:t>
            </a:r>
            <a:r>
              <a:rPr lang="de-DE" sz="2400" dirty="0" smtClean="0"/>
              <a:t>.</a:t>
            </a:r>
          </a:p>
          <a:p>
            <a:r>
              <a:rPr lang="de-DE" sz="2400" dirty="0" err="1"/>
              <a:t>b</a:t>
            </a:r>
            <a:r>
              <a:rPr lang="de-DE" sz="2400" dirty="0" err="1" smtClean="0"/>
              <a:t>ounding</a:t>
            </a:r>
            <a:r>
              <a:rPr lang="de-DE" sz="2400" dirty="0" smtClean="0"/>
              <a:t> box</a:t>
            </a:r>
          </a:p>
        </p:txBody>
      </p:sp>
    </p:spTree>
    <p:extLst>
      <p:ext uri="{BB962C8B-B14F-4D97-AF65-F5344CB8AC3E}">
        <p14:creationId xmlns:p14="http://schemas.microsoft.com/office/powerpoint/2010/main" val="14411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7048" y="365125"/>
            <a:ext cx="10176752" cy="1325563"/>
          </a:xfrm>
        </p:spPr>
        <p:txBody>
          <a:bodyPr/>
          <a:lstStyle/>
          <a:p>
            <a:r>
              <a:rPr lang="de-DE" dirty="0" smtClean="0"/>
              <a:t>Workshop Manual: </a:t>
            </a:r>
            <a:r>
              <a:rPr lang="de-DE" b="1" dirty="0" smtClean="0">
                <a:hlinkClick r:id="rId2"/>
              </a:rPr>
              <a:t>snap.eolab.de</a:t>
            </a:r>
            <a:endParaRPr lang="de-CH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055" y="1700413"/>
            <a:ext cx="4075889" cy="40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67" b="12667"/>
          <a:stretch/>
        </p:blipFill>
        <p:spPr>
          <a:xfrm>
            <a:off x="0" y="550863"/>
            <a:ext cx="12192000" cy="5799137"/>
          </a:xfrm>
          <a:prstGeom prst="rect">
            <a:avLst/>
          </a:prstGeom>
        </p:spPr>
      </p:pic>
      <p:sp>
        <p:nvSpPr>
          <p:cNvPr id="9" name="Titel 2"/>
          <p:cNvSpPr txBox="1">
            <a:spLocks/>
          </p:cNvSpPr>
          <p:nvPr/>
        </p:nvSpPr>
        <p:spPr>
          <a:xfrm>
            <a:off x="5428825" y="3027703"/>
            <a:ext cx="2165773" cy="405820"/>
          </a:xfrm>
          <a:prstGeom prst="roundRect">
            <a:avLst>
              <a:gd name="adj" fmla="val 6533"/>
            </a:avLst>
          </a:prstGeom>
          <a:solidFill>
            <a:schemeClr val="bg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28255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Campus KLEVE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542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de-DE" dirty="0" smtClean="0"/>
              <a:t>Rhine-Waal University </a:t>
            </a:r>
            <a:r>
              <a:rPr lang="de-DE" dirty="0" err="1" smtClean="0"/>
              <a:t>of</a:t>
            </a:r>
            <a:r>
              <a:rPr lang="de-DE" dirty="0" smtClean="0"/>
              <a:t> Applied Sciences (hsrw.eu)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43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Lower Rhine Region, close to the Netherlands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524003" y="1395764"/>
            <a:ext cx="9143999" cy="5406811"/>
            <a:chOff x="1524003" y="1395764"/>
            <a:chExt cx="9143999" cy="54068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3" y="1395764"/>
              <a:ext cx="9143999" cy="5406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 rot="18762089">
              <a:off x="4051804" y="3501580"/>
              <a:ext cx="720080" cy="5874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6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871864" y="3795292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375920" y="3148964"/>
              <a:ext cx="104387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Cologne</a:t>
              </a:r>
            </a:p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NRW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600056" y="5491750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01769" y="5121019"/>
              <a:ext cx="96693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 err="1">
                  <a:solidFill>
                    <a:prstClr val="black"/>
                  </a:solidFill>
                </a:rPr>
                <a:t>Munich</a:t>
              </a:r>
              <a:endParaRPr lang="de-DE" dirty="0">
                <a:solidFill>
                  <a:prstClr val="black"/>
                </a:solidFill>
              </a:endParaRPr>
            </a:p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Bavaria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362387" y="2755446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884536" y="2372038"/>
              <a:ext cx="774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Berlin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0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978025" algn="l"/>
              </a:tabLst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836715"/>
            <a:ext cx="9174481" cy="542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015880" y="2420888"/>
            <a:ext cx="1080120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86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83836" y="3861048"/>
            <a:ext cx="1080120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86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9315" y="637378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386"/>
            <a:r>
              <a:rPr lang="en-US" dirty="0">
                <a:solidFill>
                  <a:prstClr val="black"/>
                </a:solidFill>
              </a:rPr>
              <a:t>Cologne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1544" y="3326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386"/>
            <a:r>
              <a:rPr lang="en-US" dirty="0">
                <a:solidFill>
                  <a:prstClr val="black"/>
                </a:solidFill>
              </a:rPr>
              <a:t>North Sea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54777" y="332656"/>
            <a:ext cx="0" cy="3693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379" y="3419708"/>
            <a:ext cx="49244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3386"/>
            <a:r>
              <a:rPr lang="en-US" b="1" dirty="0">
                <a:solidFill>
                  <a:prstClr val="black"/>
                </a:solidFill>
              </a:rPr>
              <a:t>NL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9979" y="3059668"/>
            <a:ext cx="5052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3386"/>
            <a:r>
              <a:rPr lang="en-US" b="1" dirty="0">
                <a:solidFill>
                  <a:prstClr val="black"/>
                </a:solidFill>
              </a:rPr>
              <a:t>DE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298" y="2087949"/>
            <a:ext cx="1811786" cy="97171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1"/>
          <p:cNvCxnSpPr/>
          <p:nvPr/>
        </p:nvCxnSpPr>
        <p:spPr>
          <a:xfrm flipH="1">
            <a:off x="6176281" y="2643487"/>
            <a:ext cx="913034" cy="154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1"/>
          <p:cNvCxnSpPr/>
          <p:nvPr/>
        </p:nvCxnSpPr>
        <p:spPr>
          <a:xfrm flipH="1">
            <a:off x="6972403" y="3194395"/>
            <a:ext cx="555163" cy="582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0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RB\sciebo\HSRW\Verwaltung\Dienstreisen\2017_USA\20141106-65B7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0" y="1485216"/>
            <a:ext cx="6450083" cy="43027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5727" y="274640"/>
            <a:ext cx="7600545" cy="724191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Learning in an </a:t>
            </a:r>
            <a:r>
              <a:rPr lang="de-DE" dirty="0" err="1" smtClean="0"/>
              <a:t>Inspiring</a:t>
            </a:r>
            <a:r>
              <a:rPr lang="de-DE" dirty="0" smtClean="0"/>
              <a:t> </a:t>
            </a:r>
            <a:r>
              <a:rPr lang="de-DE" dirty="0" err="1" smtClean="0"/>
              <a:t>Atmosphere</a:t>
            </a:r>
            <a:endParaRPr lang="en-US" dirty="0"/>
          </a:p>
        </p:txBody>
      </p:sp>
      <p:pic>
        <p:nvPicPr>
          <p:cNvPr id="6" name="Picture 2" descr="C:\Users\RB\sciebo\HSRW\Verwaltung\Dienstreisen\2017_USA\20141106-65B7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80" y="2813280"/>
            <a:ext cx="5374940" cy="35855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G_20171117_104959404.jpg (1280×9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63" y="-12605"/>
            <a:ext cx="9160030" cy="68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48466" y="5823636"/>
            <a:ext cx="697653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400" b="1" dirty="0" smtClean="0"/>
              <a:t>School </a:t>
            </a:r>
            <a:r>
              <a:rPr lang="de-DE" sz="2400" b="1" dirty="0" err="1" smtClean="0"/>
              <a:t>Fab</a:t>
            </a:r>
            <a:r>
              <a:rPr lang="de-DE" sz="2400" b="1" dirty="0" smtClean="0"/>
              <a:t> Lab Network: 20+ Schools </a:t>
            </a:r>
            <a:br>
              <a:rPr lang="de-DE" sz="2400" b="1" dirty="0" smtClean="0"/>
            </a:br>
            <a:r>
              <a:rPr lang="de-DE" sz="2400" dirty="0" smtClean="0"/>
              <a:t>Events at </a:t>
            </a:r>
            <a:r>
              <a:rPr lang="de-DE" sz="2400" dirty="0" err="1" smtClean="0"/>
              <a:t>the</a:t>
            </a:r>
            <a:r>
              <a:rPr lang="de-DE" sz="2400" dirty="0" smtClean="0"/>
              <a:t> HSRW </a:t>
            </a:r>
            <a:r>
              <a:rPr lang="de-DE" sz="2400" dirty="0" err="1" smtClean="0"/>
              <a:t>Fab</a:t>
            </a:r>
            <a:r>
              <a:rPr lang="de-DE" sz="2400" dirty="0" smtClean="0"/>
              <a:t> Lab, Trainer Mark Kohlen</a:t>
            </a:r>
            <a:endParaRPr lang="en-US" sz="2400" dirty="0"/>
          </a:p>
        </p:txBody>
      </p:sp>
      <p:sp>
        <p:nvSpPr>
          <p:cNvPr id="6" name="Rechteck 5"/>
          <p:cNvSpPr/>
          <p:nvPr/>
        </p:nvSpPr>
        <p:spPr>
          <a:xfrm>
            <a:off x="1786467" y="162339"/>
            <a:ext cx="2810933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800" dirty="0" err="1" smtClean="0"/>
              <a:t>Spreading</a:t>
            </a:r>
            <a:r>
              <a:rPr lang="de-DE" sz="2800" dirty="0" smtClean="0"/>
              <a:t> STEAM</a:t>
            </a:r>
            <a:endParaRPr lang="en-US" sz="2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Snap? </a:t>
            </a:r>
            <a:r>
              <a:rPr lang="de-DE" dirty="0" err="1" smtClean="0"/>
              <a:t>Why</a:t>
            </a:r>
            <a:r>
              <a:rPr lang="de-DE" dirty="0" smtClean="0"/>
              <a:t> AI?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068" y="162242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Motivating STEAM at schools </a:t>
            </a:r>
          </a:p>
          <a:p>
            <a:r>
              <a:rPr lang="en-US" dirty="0" smtClean="0"/>
              <a:t>Integrating Snap!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FabLab@Schools</a:t>
            </a:r>
            <a:r>
              <a:rPr lang="en-US" dirty="0" smtClean="0"/>
              <a:t> network </a:t>
            </a:r>
          </a:p>
          <a:p>
            <a:r>
              <a:rPr lang="en-US" dirty="0" smtClean="0"/>
              <a:t>Crossover between CS </a:t>
            </a:r>
            <a:br>
              <a:rPr lang="en-US" dirty="0" smtClean="0"/>
            </a:br>
            <a:r>
              <a:rPr lang="en-US" dirty="0" smtClean="0"/>
              <a:t>and life sciences (e.g. ecology)</a:t>
            </a:r>
          </a:p>
          <a:p>
            <a:r>
              <a:rPr lang="en-US" dirty="0" smtClean="0"/>
              <a:t>Using AI for the common good</a:t>
            </a:r>
          </a:p>
          <a:p>
            <a:r>
              <a:rPr lang="en-US" dirty="0" smtClean="0"/>
              <a:t>Learning AI and critical reflection</a:t>
            </a:r>
          </a:p>
          <a:p>
            <a:r>
              <a:rPr lang="en-US" dirty="0" smtClean="0"/>
              <a:t>Earth observation research </a:t>
            </a:r>
            <a:br>
              <a:rPr lang="en-US" dirty="0" smtClean="0"/>
            </a:br>
            <a:r>
              <a:rPr lang="en-US" dirty="0" smtClean="0"/>
              <a:t>(e.g. conservation, prec. </a:t>
            </a:r>
            <a:r>
              <a:rPr lang="en-US" dirty="0"/>
              <a:t>f</a:t>
            </a:r>
            <a:r>
              <a:rPr lang="en-US" dirty="0" smtClean="0"/>
              <a:t>arming)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33" y="295098"/>
            <a:ext cx="5337803" cy="3002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6468533" y="6470135"/>
            <a:ext cx="1729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Gerhard@Pixabay</a:t>
            </a:r>
            <a:r>
              <a:rPr lang="de-DE" sz="1600" dirty="0" smtClean="0"/>
              <a:t> 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33" y="3773851"/>
            <a:ext cx="3901448" cy="267614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68533" y="3350038"/>
            <a:ext cx="538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Bird </a:t>
            </a:r>
            <a:r>
              <a:rPr lang="de-DE" dirty="0" err="1" smtClean="0"/>
              <a:t>nest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cams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Green </a:t>
            </a:r>
            <a:r>
              <a:rPr lang="de-DE" dirty="0" err="1" smtClean="0"/>
              <a:t>Fab</a:t>
            </a:r>
            <a:r>
              <a:rPr lang="de-DE" dirty="0" smtClean="0"/>
              <a:t> Lab (HSRW)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78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Snap? </a:t>
            </a:r>
            <a:r>
              <a:rPr lang="de-DE" dirty="0" err="1" smtClean="0"/>
              <a:t>Why</a:t>
            </a:r>
            <a:r>
              <a:rPr lang="de-DE" dirty="0" smtClean="0"/>
              <a:t> AI?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068" y="197262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Motivating STEAM at schools </a:t>
            </a:r>
          </a:p>
          <a:p>
            <a:r>
              <a:rPr lang="en-US" dirty="0" smtClean="0"/>
              <a:t>Integrating Snap! </a:t>
            </a:r>
            <a:br>
              <a:rPr lang="en-US" dirty="0" smtClean="0"/>
            </a:br>
            <a:r>
              <a:rPr lang="en-US" dirty="0" smtClean="0"/>
              <a:t>in our School Fab Lab network </a:t>
            </a:r>
          </a:p>
          <a:p>
            <a:r>
              <a:rPr lang="en-US" dirty="0" smtClean="0"/>
              <a:t>Crossover between CS </a:t>
            </a:r>
            <a:br>
              <a:rPr lang="en-US" dirty="0" smtClean="0"/>
            </a:br>
            <a:r>
              <a:rPr lang="en-US" dirty="0" smtClean="0"/>
              <a:t>and life sciences (e.g. ecology)</a:t>
            </a:r>
          </a:p>
          <a:p>
            <a:r>
              <a:rPr lang="en-US" dirty="0" smtClean="0"/>
              <a:t>AI for the common good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Earth observation research </a:t>
            </a:r>
            <a:br>
              <a:rPr lang="en-US" dirty="0" smtClean="0"/>
            </a:br>
            <a:r>
              <a:rPr lang="en-US" dirty="0" smtClean="0"/>
              <a:t>(e.g. conservation, prec. </a:t>
            </a:r>
            <a:r>
              <a:rPr lang="en-US" dirty="0"/>
              <a:t>f</a:t>
            </a:r>
            <a:r>
              <a:rPr lang="en-US" dirty="0" smtClean="0"/>
              <a:t>arming)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33" y="295098"/>
            <a:ext cx="5337803" cy="3002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6468533" y="6470135"/>
            <a:ext cx="3588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Observing</a:t>
            </a:r>
            <a:r>
              <a:rPr lang="de-DE" dirty="0" smtClean="0"/>
              <a:t> Birds (</a:t>
            </a:r>
            <a:r>
              <a:rPr lang="de-DE" dirty="0" err="1" smtClean="0"/>
              <a:t>Gerhard@Pixabay</a:t>
            </a:r>
            <a:r>
              <a:rPr lang="de-DE" dirty="0" smtClean="0"/>
              <a:t>) 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33" y="3773851"/>
            <a:ext cx="3901448" cy="267614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68533" y="3350038"/>
            <a:ext cx="538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Bird </a:t>
            </a:r>
            <a:r>
              <a:rPr lang="de-DE" dirty="0" err="1" smtClean="0"/>
              <a:t>nest</a:t>
            </a:r>
            <a:r>
              <a:rPr lang="de-DE" dirty="0" smtClean="0"/>
              <a:t> </a:t>
            </a:r>
            <a:r>
              <a:rPr lang="de-DE" dirty="0" err="1" smtClean="0"/>
              <a:t>boxes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cams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Green </a:t>
            </a:r>
            <a:r>
              <a:rPr lang="de-DE" dirty="0" err="1" smtClean="0"/>
              <a:t>Fab</a:t>
            </a:r>
            <a:r>
              <a:rPr lang="de-DE" dirty="0" smtClean="0"/>
              <a:t> Lab (HSRW)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921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itierfähig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Zitierfähig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itierfähi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Breitbild</PresentationFormat>
  <Paragraphs>103</Paragraphs>
  <Slides>25</Slides>
  <Notes>1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Wingdings 2</vt:lpstr>
      <vt:lpstr>Office Theme</vt:lpstr>
      <vt:lpstr>Zitierfähig</vt:lpstr>
      <vt:lpstr>Let's plAIy! – Object Detection in Snap!   NVIDIA Jetson | JetBot | Tello Drone</vt:lpstr>
      <vt:lpstr>Rhine-Waal University of Applied Sciences (hsrw.eu)</vt:lpstr>
      <vt:lpstr>Rhine-Waal University of Applied Sciences (hsrw.eu)</vt:lpstr>
      <vt:lpstr>Lower Rhine Region, close to the Netherlands</vt:lpstr>
      <vt:lpstr>PowerPoint-Präsentation</vt:lpstr>
      <vt:lpstr>Learning in an Inspiring Atmosphere</vt:lpstr>
      <vt:lpstr>PowerPoint-Präsentation</vt:lpstr>
      <vt:lpstr>Why Snap? Why AI?</vt:lpstr>
      <vt:lpstr>Why Snap? Why AI?</vt:lpstr>
      <vt:lpstr>PowerPoint-Präsentation</vt:lpstr>
      <vt:lpstr>Object Detection Based On Convolutional Neural Networks Of Senecio jacobaea For Weed Control</vt:lpstr>
      <vt:lpstr>PowerPoint-Präsentation</vt:lpstr>
      <vt:lpstr>Nesting Box with Web Cam (applicable to Bird Feeders, too)</vt:lpstr>
      <vt:lpstr>HSRW Jetbot-Version</vt:lpstr>
      <vt:lpstr>Demonstration 1: Snap! &amp; Tello</vt:lpstr>
      <vt:lpstr>Websocket Server „tello-js“</vt:lpstr>
      <vt:lpstr>Demonstrations</vt:lpstr>
      <vt:lpstr>Demonstration 2: Snap! &amp; JetBot (NVIDIA Jetson AI)</vt:lpstr>
      <vt:lpstr>Demonstration 3: Snap! &amp; Tello &amp; Jetson</vt:lpstr>
      <vt:lpstr>Let‘s plAIy! – Workshop at Snap!Con 2022</vt:lpstr>
      <vt:lpstr>Workshop Let's plAIy! –  Image Classification in Snap!  with NVIDIA Jetson</vt:lpstr>
      <vt:lpstr>NVIDIA Software Repo „jetson-inference“ (Dustin Franklin)</vt:lpstr>
      <vt:lpstr>Image Classification, from NVIDIA Jetson Inference Pkg. (Default CNN: GoogleNet)</vt:lpstr>
      <vt:lpstr>Object Detection, from NVIDIA Jetson Inference Pkg. (Default CNN: SSD MobileNet V2, COCO, 91 Classes)</vt:lpstr>
      <vt:lpstr>Workshop Manual: snap.eolab.de</vt:lpstr>
    </vt:vector>
  </TitlesOfParts>
  <Company>Hochschule Rhein-Waal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Becker, Rolf</dc:creator>
  <cp:lastModifiedBy>Becker, Rolf</cp:lastModifiedBy>
  <cp:revision>42</cp:revision>
  <dcterms:created xsi:type="dcterms:W3CDTF">2022-08-05T10:43:55Z</dcterms:created>
  <dcterms:modified xsi:type="dcterms:W3CDTF">2022-08-06T14:48:43Z</dcterms:modified>
</cp:coreProperties>
</file>