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3"/>
  </p:notesMasterIdLst>
  <p:sldIdLst>
    <p:sldId id="256" r:id="rId3"/>
    <p:sldId id="264" r:id="rId4"/>
    <p:sldId id="263" r:id="rId5"/>
    <p:sldId id="257" r:id="rId6"/>
    <p:sldId id="258" r:id="rId7"/>
    <p:sldId id="265" r:id="rId8"/>
    <p:sldId id="259" r:id="rId9"/>
    <p:sldId id="262" r:id="rId10"/>
    <p:sldId id="271" r:id="rId11"/>
    <p:sldId id="267" r:id="rId12"/>
    <p:sldId id="270" r:id="rId13"/>
    <p:sldId id="268" r:id="rId14"/>
    <p:sldId id="260" r:id="rId15"/>
    <p:sldId id="261" r:id="rId16"/>
    <p:sldId id="272" r:id="rId17"/>
    <p:sldId id="274" r:id="rId18"/>
    <p:sldId id="275" r:id="rId19"/>
    <p:sldId id="277" r:id="rId20"/>
    <p:sldId id="276" r:id="rId21"/>
    <p:sldId id="266" r:id="rId2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98" d="100"/>
          <a:sy n="98" d="100"/>
        </p:scale>
        <p:origin x="108" y="4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D0EAF3-B93B-45E1-A931-A588BB3D641A}" type="datetimeFigureOut">
              <a:rPr lang="de-CH" smtClean="0"/>
              <a:t>05.08.2022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6349BC-01FC-4897-97F4-56C3C2A7911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05344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5D7D3-55F5-43DC-8E1C-D38A42ED31D2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8300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75546-D79B-4E90-8FB5-D9298A54F252}" type="datetimeFigureOut">
              <a:rPr lang="de-CH" smtClean="0"/>
              <a:t>05.08.2022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17F70-F588-42AA-8CA8-3BADF4C27CC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713983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75546-D79B-4E90-8FB5-D9298A54F252}" type="datetimeFigureOut">
              <a:rPr lang="de-CH" smtClean="0"/>
              <a:t>05.08.2022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17F70-F588-42AA-8CA8-3BADF4C27CC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2248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75546-D79B-4E90-8FB5-D9298A54F252}" type="datetimeFigureOut">
              <a:rPr lang="de-CH" smtClean="0"/>
              <a:t>05.08.2022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17F70-F588-42AA-8CA8-3BADF4C27CC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941093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ochschule_Titel &amp; ganzflächiges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/>
          <p:cNvSpPr>
            <a:spLocks noGrp="1"/>
          </p:cNvSpPr>
          <p:nvPr>
            <p:ph type="pic" sz="quarter" idx="13"/>
          </p:nvPr>
        </p:nvSpPr>
        <p:spPr>
          <a:xfrm>
            <a:off x="0" y="1058864"/>
            <a:ext cx="12192000" cy="5799136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anchor="t"/>
          <a:lstStyle>
            <a:lvl1pPr>
              <a:defRPr cap="all" baseline="0"/>
            </a:lvl1pPr>
          </a:lstStyle>
          <a:p>
            <a:r>
              <a:rPr lang="de-DE" dirty="0"/>
              <a:t>TITEL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/>
              <a:t>Folie </a:t>
            </a:r>
            <a:fld id="{0753A8C2-EDA5-4976-A277-C2EDB09FCDEA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8001" y="268536"/>
            <a:ext cx="2202324" cy="790328"/>
          </a:xfrm>
          <a:prstGeom prst="rect">
            <a:avLst/>
          </a:prstGeom>
        </p:spPr>
      </p:pic>
      <p:sp>
        <p:nvSpPr>
          <p:cNvPr id="12" name="Textplatzhalter 11"/>
          <p:cNvSpPr>
            <a:spLocks noGrp="1"/>
          </p:cNvSpPr>
          <p:nvPr>
            <p:ph type="body" sz="quarter" idx="14"/>
          </p:nvPr>
        </p:nvSpPr>
        <p:spPr>
          <a:xfrm>
            <a:off x="8892117" y="1058863"/>
            <a:ext cx="3299883" cy="290512"/>
          </a:xfrm>
          <a:solidFill>
            <a:srgbClr val="28255A"/>
          </a:solidFill>
          <a:ln>
            <a:solidFill>
              <a:srgbClr val="28255A"/>
            </a:solidFill>
          </a:ln>
        </p:spPr>
        <p:txBody>
          <a:bodyPr>
            <a:noAutofit/>
          </a:bodyPr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43872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E57EE-1501-40A5-AA3D-28551F8F2D5E}" type="datetimeFigureOut">
              <a:rPr lang="de-DE" smtClean="0">
                <a:solidFill>
                  <a:prstClr val="white"/>
                </a:solidFill>
              </a:rPr>
              <a:pPr/>
              <a:t>05.08.2022</a:t>
            </a:fld>
            <a:endParaRPr lang="de-DE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1AE01-0736-49C1-9AEC-5AA432032D9B}" type="slidenum">
              <a:rPr lang="de-DE" smtClean="0">
                <a:solidFill>
                  <a:srgbClr val="3494BA"/>
                </a:solidFill>
              </a:rPr>
              <a:pPr/>
              <a:t>‹Nr.›</a:t>
            </a:fld>
            <a:endParaRPr lang="de-DE">
              <a:solidFill>
                <a:srgbClr val="3494B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2525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E57EE-1501-40A5-AA3D-28551F8F2D5E}" type="datetimeFigureOut">
              <a:rPr lang="de-DE" smtClean="0">
                <a:solidFill>
                  <a:prstClr val="white"/>
                </a:solidFill>
              </a:rPr>
              <a:pPr/>
              <a:t>05.08.2022</a:t>
            </a:fld>
            <a:endParaRPr lang="de-DE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1AE01-0736-49C1-9AEC-5AA432032D9B}" type="slidenum">
              <a:rPr lang="de-DE" smtClean="0">
                <a:solidFill>
                  <a:srgbClr val="3494BA"/>
                </a:solidFill>
              </a:rPr>
              <a:pPr/>
              <a:t>‹Nr.›</a:t>
            </a:fld>
            <a:endParaRPr lang="de-DE">
              <a:solidFill>
                <a:srgbClr val="3494B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9829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E57EE-1501-40A5-AA3D-28551F8F2D5E}" type="datetimeFigureOut">
              <a:rPr lang="de-DE" smtClean="0">
                <a:solidFill>
                  <a:prstClr val="white"/>
                </a:solidFill>
              </a:rPr>
              <a:pPr/>
              <a:t>05.08.2022</a:t>
            </a:fld>
            <a:endParaRPr lang="de-DE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1AE01-0736-49C1-9AEC-5AA432032D9B}" type="slidenum">
              <a:rPr lang="de-DE" smtClean="0">
                <a:solidFill>
                  <a:srgbClr val="3494BA"/>
                </a:solidFill>
              </a:rPr>
              <a:pPr/>
              <a:t>‹Nr.›</a:t>
            </a:fld>
            <a:endParaRPr lang="de-DE">
              <a:solidFill>
                <a:srgbClr val="3494B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2996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E57EE-1501-40A5-AA3D-28551F8F2D5E}" type="datetimeFigureOut">
              <a:rPr lang="de-DE" smtClean="0">
                <a:solidFill>
                  <a:prstClr val="white"/>
                </a:solidFill>
              </a:rPr>
              <a:pPr/>
              <a:t>05.08.2022</a:t>
            </a:fld>
            <a:endParaRPr lang="de-DE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1AE01-0736-49C1-9AEC-5AA432032D9B}" type="slidenum">
              <a:rPr lang="de-DE" smtClean="0">
                <a:solidFill>
                  <a:srgbClr val="3494BA"/>
                </a:solidFill>
              </a:rPr>
              <a:pPr/>
              <a:t>‹Nr.›</a:t>
            </a:fld>
            <a:endParaRPr lang="de-DE">
              <a:solidFill>
                <a:srgbClr val="3494B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9067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E57EE-1501-40A5-AA3D-28551F8F2D5E}" type="datetimeFigureOut">
              <a:rPr lang="de-DE" smtClean="0">
                <a:solidFill>
                  <a:prstClr val="white"/>
                </a:solidFill>
              </a:rPr>
              <a:pPr/>
              <a:t>05.08.2022</a:t>
            </a:fld>
            <a:endParaRPr lang="de-DE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1AE01-0736-49C1-9AEC-5AA432032D9B}" type="slidenum">
              <a:rPr lang="de-DE" smtClean="0">
                <a:solidFill>
                  <a:srgbClr val="3494BA"/>
                </a:solidFill>
              </a:rPr>
              <a:pPr/>
              <a:t>‹Nr.›</a:t>
            </a:fld>
            <a:endParaRPr lang="de-DE">
              <a:solidFill>
                <a:srgbClr val="3494B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9849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E57EE-1501-40A5-AA3D-28551F8F2D5E}" type="datetimeFigureOut">
              <a:rPr lang="de-DE" smtClean="0">
                <a:solidFill>
                  <a:prstClr val="white"/>
                </a:solidFill>
              </a:rPr>
              <a:pPr/>
              <a:t>05.08.2022</a:t>
            </a:fld>
            <a:endParaRPr lang="de-DE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1AE01-0736-49C1-9AEC-5AA432032D9B}" type="slidenum">
              <a:rPr lang="de-DE" smtClean="0">
                <a:solidFill>
                  <a:srgbClr val="3494BA"/>
                </a:solidFill>
              </a:rPr>
              <a:pPr/>
              <a:t>‹Nr.›</a:t>
            </a:fld>
            <a:endParaRPr lang="de-DE">
              <a:solidFill>
                <a:srgbClr val="3494B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8928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E57EE-1501-40A5-AA3D-28551F8F2D5E}" type="datetimeFigureOut">
              <a:rPr lang="de-DE" smtClean="0">
                <a:solidFill>
                  <a:prstClr val="white"/>
                </a:solidFill>
              </a:rPr>
              <a:pPr/>
              <a:t>05.08.2022</a:t>
            </a:fld>
            <a:endParaRPr lang="de-DE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1AE01-0736-49C1-9AEC-5AA432032D9B}" type="slidenum">
              <a:rPr lang="de-DE" smtClean="0">
                <a:solidFill>
                  <a:srgbClr val="3494BA"/>
                </a:solidFill>
              </a:rPr>
              <a:pPr/>
              <a:t>‹Nr.›</a:t>
            </a:fld>
            <a:endParaRPr lang="de-DE">
              <a:solidFill>
                <a:srgbClr val="3494B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751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75546-D79B-4E90-8FB5-D9298A54F252}" type="datetimeFigureOut">
              <a:rPr lang="de-CH" smtClean="0"/>
              <a:t>05.08.2022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17F70-F588-42AA-8CA8-3BADF4C27CC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800241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E57EE-1501-40A5-AA3D-28551F8F2D5E}" type="datetimeFigureOut">
              <a:rPr lang="de-DE" smtClean="0">
                <a:solidFill>
                  <a:prstClr val="white"/>
                </a:solidFill>
              </a:rPr>
              <a:pPr/>
              <a:t>05.08.2022</a:t>
            </a:fld>
            <a:endParaRPr lang="de-DE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1AE01-0736-49C1-9AEC-5AA432032D9B}" type="slidenum">
              <a:rPr lang="de-DE" smtClean="0">
                <a:solidFill>
                  <a:srgbClr val="3494BA"/>
                </a:solidFill>
              </a:rPr>
              <a:pPr/>
              <a:t>‹Nr.›</a:t>
            </a:fld>
            <a:endParaRPr lang="de-DE">
              <a:solidFill>
                <a:srgbClr val="3494B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4401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027E57EE-1501-40A5-AA3D-28551F8F2D5E}" type="datetimeFigureOut">
              <a:rPr lang="de-DE" smtClean="0">
                <a:solidFill>
                  <a:prstClr val="white"/>
                </a:solidFill>
              </a:rPr>
              <a:pPr/>
              <a:t>05.08.2022</a:t>
            </a:fld>
            <a:endParaRPr lang="de-DE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de-DE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4E61AE01-0736-49C1-9AEC-5AA432032D9B}" type="slidenum">
              <a:rPr lang="de-DE" smtClean="0">
                <a:solidFill>
                  <a:srgbClr val="3494BA"/>
                </a:solidFill>
              </a:rPr>
              <a:pPr/>
              <a:t>‹Nr.›</a:t>
            </a:fld>
            <a:endParaRPr lang="de-DE">
              <a:solidFill>
                <a:srgbClr val="3494B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1859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E57EE-1501-40A5-AA3D-28551F8F2D5E}" type="datetimeFigureOut">
              <a:rPr lang="de-DE" smtClean="0">
                <a:solidFill>
                  <a:prstClr val="white"/>
                </a:solidFill>
              </a:rPr>
              <a:pPr/>
              <a:t>05.08.2022</a:t>
            </a:fld>
            <a:endParaRPr lang="de-DE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1AE01-0736-49C1-9AEC-5AA432032D9B}" type="slidenum">
              <a:rPr lang="de-DE" smtClean="0">
                <a:solidFill>
                  <a:srgbClr val="3494BA"/>
                </a:solidFill>
              </a:rPr>
              <a:pPr/>
              <a:t>‹Nr.›</a:t>
            </a:fld>
            <a:endParaRPr lang="de-DE">
              <a:solidFill>
                <a:srgbClr val="3494B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8359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E57EE-1501-40A5-AA3D-28551F8F2D5E}" type="datetimeFigureOut">
              <a:rPr lang="de-DE" smtClean="0">
                <a:solidFill>
                  <a:prstClr val="white"/>
                </a:solidFill>
              </a:rPr>
              <a:pPr/>
              <a:t>05.08.2022</a:t>
            </a:fld>
            <a:endParaRPr lang="de-DE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1AE01-0736-49C1-9AEC-5AA432032D9B}" type="slidenum">
              <a:rPr lang="de-DE" smtClean="0">
                <a:solidFill>
                  <a:srgbClr val="3494BA"/>
                </a:solidFill>
              </a:rPr>
              <a:pPr/>
              <a:t>‹Nr.›</a:t>
            </a:fld>
            <a:endParaRPr lang="de-DE">
              <a:solidFill>
                <a:srgbClr val="3494B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2545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E57EE-1501-40A5-AA3D-28551F8F2D5E}" type="datetimeFigureOut">
              <a:rPr lang="de-DE" smtClean="0">
                <a:solidFill>
                  <a:prstClr val="white"/>
                </a:solidFill>
              </a:rPr>
              <a:pPr/>
              <a:t>05.08.2022</a:t>
            </a:fld>
            <a:endParaRPr lang="de-DE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1AE01-0736-49C1-9AEC-5AA432032D9B}" type="slidenum">
              <a:rPr lang="de-DE" smtClean="0">
                <a:solidFill>
                  <a:srgbClr val="3494BA"/>
                </a:solidFill>
              </a:rPr>
              <a:pPr/>
              <a:t>‹Nr.›</a:t>
            </a:fld>
            <a:endParaRPr lang="de-DE">
              <a:solidFill>
                <a:srgbClr val="3494B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9572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E57EE-1501-40A5-AA3D-28551F8F2D5E}" type="datetimeFigureOut">
              <a:rPr lang="de-DE" smtClean="0">
                <a:solidFill>
                  <a:prstClr val="white"/>
                </a:solidFill>
              </a:rPr>
              <a:pPr/>
              <a:t>05.08.2022</a:t>
            </a:fld>
            <a:endParaRPr lang="de-DE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1AE01-0736-49C1-9AEC-5AA432032D9B}" type="slidenum">
              <a:rPr lang="de-DE" smtClean="0">
                <a:solidFill>
                  <a:srgbClr val="3494BA"/>
                </a:solidFill>
              </a:rPr>
              <a:pPr/>
              <a:t>‹Nr.›</a:t>
            </a:fld>
            <a:endParaRPr lang="de-DE">
              <a:solidFill>
                <a:srgbClr val="3494B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0444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E57EE-1501-40A5-AA3D-28551F8F2D5E}" type="datetimeFigureOut">
              <a:rPr lang="de-DE" smtClean="0">
                <a:solidFill>
                  <a:prstClr val="white"/>
                </a:solidFill>
              </a:rPr>
              <a:pPr/>
              <a:t>05.08.2022</a:t>
            </a:fld>
            <a:endParaRPr lang="de-DE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1AE01-0736-49C1-9AEC-5AA432032D9B}" type="slidenum">
              <a:rPr lang="de-DE" smtClean="0">
                <a:solidFill>
                  <a:srgbClr val="3494BA"/>
                </a:solidFill>
              </a:rPr>
              <a:pPr/>
              <a:t>‹Nr.›</a:t>
            </a:fld>
            <a:endParaRPr lang="de-DE">
              <a:solidFill>
                <a:srgbClr val="3494B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170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75546-D79B-4E90-8FB5-D9298A54F252}" type="datetimeFigureOut">
              <a:rPr lang="de-CH" smtClean="0"/>
              <a:t>05.08.2022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17F70-F588-42AA-8CA8-3BADF4C27CC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77649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75546-D79B-4E90-8FB5-D9298A54F252}" type="datetimeFigureOut">
              <a:rPr lang="de-CH" smtClean="0"/>
              <a:t>05.08.2022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17F70-F588-42AA-8CA8-3BADF4C27CC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77390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75546-D79B-4E90-8FB5-D9298A54F252}" type="datetimeFigureOut">
              <a:rPr lang="de-CH" smtClean="0"/>
              <a:t>05.08.2022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17F70-F588-42AA-8CA8-3BADF4C27CC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42850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75546-D79B-4E90-8FB5-D9298A54F252}" type="datetimeFigureOut">
              <a:rPr lang="de-CH" smtClean="0"/>
              <a:t>05.08.2022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17F70-F588-42AA-8CA8-3BADF4C27CC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84161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75546-D79B-4E90-8FB5-D9298A54F252}" type="datetimeFigureOut">
              <a:rPr lang="de-CH" smtClean="0"/>
              <a:t>05.08.2022</a:t>
            </a:fld>
            <a:endParaRPr lang="de-CH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17F70-F588-42AA-8CA8-3BADF4C27CC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30878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75546-D79B-4E90-8FB5-D9298A54F252}" type="datetimeFigureOut">
              <a:rPr lang="de-CH" smtClean="0"/>
              <a:t>05.08.2022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17F70-F588-42AA-8CA8-3BADF4C27CC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5463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75546-D79B-4E90-8FB5-D9298A54F252}" type="datetimeFigureOut">
              <a:rPr lang="de-CH" smtClean="0"/>
              <a:t>05.08.2022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17F70-F588-42AA-8CA8-3BADF4C27CC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92917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975546-D79B-4E90-8FB5-D9298A54F252}" type="datetimeFigureOut">
              <a:rPr lang="de-CH" smtClean="0"/>
              <a:t>05.08.2022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917F70-F588-42AA-8CA8-3BADF4C27CC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91808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pPr defTabSz="457200"/>
            <a:endParaRPr lang="de-DE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pPr defTabSz="457200"/>
            <a:fld id="{027E57EE-1501-40A5-AA3D-28551F8F2D5E}" type="datetimeFigureOut">
              <a:rPr lang="de-DE" smtClean="0">
                <a:solidFill>
                  <a:prstClr val="white"/>
                </a:solidFill>
              </a:rPr>
              <a:pPr defTabSz="457200"/>
              <a:t>05.08.2022</a:t>
            </a:fld>
            <a:endParaRPr lang="de-DE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pPr defTabSz="457200"/>
            <a:fld id="{4E61AE01-0736-49C1-9AEC-5AA432032D9B}" type="slidenum">
              <a:rPr lang="de-DE" smtClean="0">
                <a:solidFill>
                  <a:srgbClr val="3494BA"/>
                </a:solidFill>
              </a:rPr>
              <a:pPr defTabSz="457200"/>
              <a:t>‹Nr.›</a:t>
            </a:fld>
            <a:endParaRPr lang="de-DE">
              <a:solidFill>
                <a:srgbClr val="3494B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1705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</p:sldLayoutIdLst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napcon.org/conferences/2022/program/proposals/512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Let's </a:t>
            </a:r>
            <a:r>
              <a:rPr lang="en-US" sz="4000" dirty="0" err="1" smtClean="0"/>
              <a:t>pl</a:t>
            </a:r>
            <a:r>
              <a:rPr lang="en-US" sz="4000" b="1" dirty="0" err="1" smtClean="0"/>
              <a:t>AI</a:t>
            </a:r>
            <a:r>
              <a:rPr lang="en-US" sz="4000" dirty="0" err="1" smtClean="0"/>
              <a:t>y</a:t>
            </a:r>
            <a:r>
              <a:rPr lang="en-US" sz="4000" dirty="0" smtClean="0"/>
              <a:t>! – Object Detection in Snap! </a:t>
            </a:r>
            <a:br>
              <a:rPr lang="en-US" sz="4000" dirty="0" smtClean="0"/>
            </a:br>
            <a:r>
              <a:rPr lang="en-US" sz="4000" dirty="0" smtClean="0"/>
              <a:t> </a:t>
            </a:r>
            <a:r>
              <a:rPr lang="en-US" sz="4000" dirty="0" smtClean="0"/>
              <a:t>NVIDIA Jetson | </a:t>
            </a:r>
            <a:r>
              <a:rPr lang="en-US" sz="4000" dirty="0" err="1" smtClean="0"/>
              <a:t>JetBot</a:t>
            </a:r>
            <a:r>
              <a:rPr lang="en-US" sz="4000" dirty="0" smtClean="0"/>
              <a:t> | </a:t>
            </a:r>
            <a:r>
              <a:rPr lang="en-US" sz="4000" dirty="0" err="1" smtClean="0"/>
              <a:t>Tello</a:t>
            </a:r>
            <a:r>
              <a:rPr lang="en-US" sz="4000" dirty="0" smtClean="0"/>
              <a:t> Drone</a:t>
            </a:r>
            <a:endParaRPr lang="en-US" sz="40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852153"/>
            <a:ext cx="9144000" cy="2889115"/>
          </a:xfrm>
        </p:spPr>
        <p:txBody>
          <a:bodyPr>
            <a:normAutofit lnSpcReduction="10000"/>
          </a:bodyPr>
          <a:lstStyle/>
          <a:p>
            <a:r>
              <a:rPr lang="de-DE" sz="2800" dirty="0" smtClean="0"/>
              <a:t>Rolf Becker | Harley Lara</a:t>
            </a:r>
          </a:p>
          <a:p>
            <a:r>
              <a:rPr lang="de-DE" sz="2800" dirty="0" smtClean="0"/>
              <a:t>Ali Farzizada | Ilgar Rasulov | Shreya Gupta</a:t>
            </a:r>
          </a:p>
          <a:p>
            <a:endParaRPr lang="de-DE" sz="2800" dirty="0" smtClean="0"/>
          </a:p>
          <a:p>
            <a:r>
              <a:rPr lang="de-DE" sz="2800" dirty="0" smtClean="0"/>
              <a:t>–</a:t>
            </a:r>
            <a:r>
              <a:rPr lang="de-DE" sz="2800" dirty="0" smtClean="0"/>
              <a:t> Rhine-Waal University </a:t>
            </a:r>
            <a:r>
              <a:rPr lang="de-DE" sz="2800" dirty="0" err="1" smtClean="0"/>
              <a:t>of</a:t>
            </a:r>
            <a:r>
              <a:rPr lang="de-DE" sz="2800" dirty="0" smtClean="0"/>
              <a:t> Applied Sciences – </a:t>
            </a:r>
          </a:p>
          <a:p>
            <a:endParaRPr lang="de-DE" sz="2800" dirty="0" smtClean="0"/>
          </a:p>
          <a:p>
            <a:r>
              <a:rPr lang="de-DE" sz="2800" dirty="0" smtClean="0"/>
              <a:t>hsrw.eu | eolab.de | </a:t>
            </a:r>
            <a:r>
              <a:rPr lang="de-DE" sz="2800" dirty="0" err="1" smtClean="0"/>
              <a:t>fablab.green</a:t>
            </a:r>
            <a:endParaRPr lang="de-CH" sz="2800" dirty="0"/>
          </a:p>
        </p:txBody>
      </p:sp>
    </p:spTree>
    <p:extLst>
      <p:ext uri="{BB962C8B-B14F-4D97-AF65-F5344CB8AC3E}">
        <p14:creationId xmlns:p14="http://schemas.microsoft.com/office/powerpoint/2010/main" val="546700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-17462"/>
            <a:ext cx="6113724" cy="344646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29000"/>
            <a:ext cx="6095999" cy="3429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"/>
            <a:ext cx="6096000" cy="3429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429000"/>
            <a:ext cx="6095999" cy="342899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970498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4EC74DDF-4F71-4F80-A65F-8676EC303B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0002" y="639097"/>
            <a:ext cx="4961534" cy="378110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de-DE" sz="3800" dirty="0" err="1"/>
              <a:t>Object</a:t>
            </a:r>
            <a:r>
              <a:rPr lang="de-DE" sz="3800" dirty="0"/>
              <a:t> </a:t>
            </a:r>
            <a:r>
              <a:rPr lang="de-DE" sz="3800" dirty="0" err="1"/>
              <a:t>Detection</a:t>
            </a:r>
            <a:r>
              <a:rPr lang="de-DE" sz="3800" dirty="0"/>
              <a:t> </a:t>
            </a:r>
            <a:r>
              <a:rPr lang="de-DE" sz="3800" dirty="0" err="1"/>
              <a:t>Based</a:t>
            </a:r>
            <a:r>
              <a:rPr lang="de-DE" sz="3800" dirty="0"/>
              <a:t> On </a:t>
            </a:r>
            <a:r>
              <a:rPr lang="de-DE" sz="3800" dirty="0" err="1"/>
              <a:t>Convolutional</a:t>
            </a:r>
            <a:r>
              <a:rPr lang="de-DE" sz="3800" dirty="0"/>
              <a:t> </a:t>
            </a:r>
            <a:r>
              <a:rPr lang="de-DE" sz="3800" dirty="0" err="1"/>
              <a:t>Neural</a:t>
            </a:r>
            <a:r>
              <a:rPr lang="de-DE" sz="3800" dirty="0"/>
              <a:t> Networks </a:t>
            </a:r>
            <a:r>
              <a:rPr lang="de-DE" sz="3800" dirty="0" err="1"/>
              <a:t>Of</a:t>
            </a:r>
            <a:r>
              <a:rPr lang="de-DE" sz="3800" dirty="0"/>
              <a:t> </a:t>
            </a:r>
            <a:r>
              <a:rPr lang="de-DE" sz="3800" i="1" dirty="0"/>
              <a:t>Senecio </a:t>
            </a:r>
            <a:r>
              <a:rPr lang="de-DE" sz="3800" i="1" dirty="0" err="1"/>
              <a:t>jacobaea</a:t>
            </a:r>
            <a:r>
              <a:rPr lang="de-DE" sz="3800" dirty="0"/>
              <a:t> </a:t>
            </a:r>
            <a:r>
              <a:rPr lang="de-DE" sz="3800" dirty="0" err="1"/>
              <a:t>For</a:t>
            </a:r>
            <a:r>
              <a:rPr lang="de-DE" sz="3800" dirty="0"/>
              <a:t> Weed Control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xmlns="" id="{4527467F-132C-4057-AA79-140EA90BAA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0001" y="5280846"/>
            <a:ext cx="4961535" cy="107556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de-DE" sz="1200" dirty="0"/>
              <a:t>Bachelor Thesis </a:t>
            </a:r>
            <a:r>
              <a:rPr lang="de-DE" sz="1200" dirty="0" err="1"/>
              <a:t>by</a:t>
            </a:r>
            <a:r>
              <a:rPr lang="de-DE" sz="1200" dirty="0"/>
              <a:t> Jonas Zender (21125)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de-DE" sz="1200" dirty="0"/>
              <a:t>1</a:t>
            </a:r>
            <a:r>
              <a:rPr lang="de-DE" sz="1200" baseline="30000" dirty="0"/>
              <a:t>st</a:t>
            </a:r>
            <a:r>
              <a:rPr lang="de-DE" sz="1200" dirty="0"/>
              <a:t> Supervisor: Prof. Dr.-Ing. Rolf Becker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de-DE" sz="1200" dirty="0"/>
              <a:t>2</a:t>
            </a:r>
            <a:r>
              <a:rPr lang="de-DE" sz="1200" baseline="30000" dirty="0"/>
              <a:t>nd</a:t>
            </a:r>
            <a:r>
              <a:rPr lang="de-DE" sz="1200" dirty="0"/>
              <a:t> Supervisor: Prof. Dr. Daniela Lud</a:t>
            </a:r>
          </a:p>
        </p:txBody>
      </p:sp>
      <p:pic>
        <p:nvPicPr>
          <p:cNvPr id="5" name="Grafik 4" descr="Ein Bild, das Gras, draußen, Pflanze enthält.&#10;&#10;Automatisch generierte Beschreibung">
            <a:extLst>
              <a:ext uri="{FF2B5EF4-FFF2-40B4-BE49-F238E27FC236}">
                <a16:creationId xmlns:a16="http://schemas.microsoft.com/office/drawing/2014/main" xmlns="" id="{8034D787-9D63-4C77-8D35-62CA551A87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9" r="16098"/>
          <a:stretch/>
        </p:blipFill>
        <p:spPr>
          <a:xfrm>
            <a:off x="6100916" y="10"/>
            <a:ext cx="609108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031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Ellipse 3"/>
          <p:cNvSpPr/>
          <p:nvPr/>
        </p:nvSpPr>
        <p:spPr>
          <a:xfrm>
            <a:off x="1659286" y="250744"/>
            <a:ext cx="3600000" cy="360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 err="1" smtClean="0"/>
              <a:t>Environ</a:t>
            </a:r>
            <a:r>
              <a:rPr lang="de-DE" sz="4400" dirty="0" smtClean="0"/>
              <a:t>-mental Sciences</a:t>
            </a:r>
            <a:endParaRPr lang="de-CH" sz="4400" dirty="0"/>
          </a:p>
        </p:txBody>
      </p:sp>
      <p:sp>
        <p:nvSpPr>
          <p:cNvPr id="5" name="Ellipse 4"/>
          <p:cNvSpPr/>
          <p:nvPr/>
        </p:nvSpPr>
        <p:spPr>
          <a:xfrm>
            <a:off x="6681754" y="221560"/>
            <a:ext cx="3600000" cy="360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 err="1" smtClean="0"/>
              <a:t>Drones</a:t>
            </a:r>
            <a:r>
              <a:rPr lang="de-DE" sz="4400" dirty="0" smtClean="0"/>
              <a:t>, </a:t>
            </a:r>
            <a:r>
              <a:rPr lang="de-DE" sz="4400" dirty="0" err="1" smtClean="0"/>
              <a:t>Robots</a:t>
            </a:r>
            <a:endParaRPr lang="de-CH" sz="4400" dirty="0"/>
          </a:p>
        </p:txBody>
      </p:sp>
      <p:sp>
        <p:nvSpPr>
          <p:cNvPr id="6" name="Ellipse 5"/>
          <p:cNvSpPr/>
          <p:nvPr/>
        </p:nvSpPr>
        <p:spPr>
          <a:xfrm>
            <a:off x="7308061" y="3130772"/>
            <a:ext cx="3600000" cy="360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 smtClean="0"/>
              <a:t>Scientific </a:t>
            </a:r>
            <a:r>
              <a:rPr lang="de-DE" sz="4400" dirty="0" err="1" smtClean="0"/>
              <a:t>Compu-ting</a:t>
            </a:r>
            <a:endParaRPr lang="de-CH" sz="4400" dirty="0"/>
          </a:p>
        </p:txBody>
      </p:sp>
      <p:sp>
        <p:nvSpPr>
          <p:cNvPr id="7" name="Ellipse 6"/>
          <p:cNvSpPr/>
          <p:nvPr/>
        </p:nvSpPr>
        <p:spPr>
          <a:xfrm>
            <a:off x="1533051" y="3130772"/>
            <a:ext cx="3600000" cy="360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 smtClean="0"/>
              <a:t>Computer Vision</a:t>
            </a:r>
            <a:endParaRPr lang="de-CH" sz="4400" dirty="0"/>
          </a:p>
        </p:txBody>
      </p:sp>
      <p:sp>
        <p:nvSpPr>
          <p:cNvPr id="8" name="Ellipse 7"/>
          <p:cNvSpPr/>
          <p:nvPr/>
        </p:nvSpPr>
        <p:spPr>
          <a:xfrm>
            <a:off x="4319284" y="1843981"/>
            <a:ext cx="3600000" cy="360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 smtClean="0"/>
              <a:t>STEAM,</a:t>
            </a:r>
            <a:br>
              <a:rPr lang="de-DE" sz="4400" dirty="0" smtClean="0"/>
            </a:br>
            <a:r>
              <a:rPr lang="de-DE" sz="4400" dirty="0" smtClean="0"/>
              <a:t>Snap!</a:t>
            </a:r>
            <a:endParaRPr lang="de-CH" sz="4400" dirty="0"/>
          </a:p>
        </p:txBody>
      </p:sp>
    </p:spTree>
    <p:extLst>
      <p:ext uri="{BB962C8B-B14F-4D97-AF65-F5344CB8AC3E}">
        <p14:creationId xmlns:p14="http://schemas.microsoft.com/office/powerpoint/2010/main" val="2889342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03800" y="365125"/>
            <a:ext cx="6350000" cy="1325563"/>
          </a:xfrm>
        </p:spPr>
        <p:txBody>
          <a:bodyPr/>
          <a:lstStyle/>
          <a:p>
            <a:r>
              <a:rPr lang="de-DE" dirty="0" err="1" smtClean="0"/>
              <a:t>Nesting</a:t>
            </a:r>
            <a:r>
              <a:rPr lang="de-DE" dirty="0" smtClean="0"/>
              <a:t> </a:t>
            </a:r>
            <a:r>
              <a:rPr lang="de-DE" dirty="0" smtClean="0"/>
              <a:t>Box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smtClean="0"/>
              <a:t>Web Cam</a:t>
            </a:r>
            <a:br>
              <a:rPr lang="de-DE" dirty="0" smtClean="0"/>
            </a:br>
            <a:r>
              <a:rPr lang="de-DE" dirty="0" smtClean="0"/>
              <a:t>(</a:t>
            </a:r>
            <a:r>
              <a:rPr lang="de-DE" dirty="0" err="1" smtClean="0"/>
              <a:t>applicable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Bird Feeders, </a:t>
            </a:r>
            <a:r>
              <a:rPr lang="de-DE" dirty="0" err="1" smtClean="0"/>
              <a:t>too</a:t>
            </a:r>
            <a:r>
              <a:rPr lang="de-DE" dirty="0" smtClean="0"/>
              <a:t>)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54641" cy="685800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4783" y="1690688"/>
            <a:ext cx="4171500" cy="33216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7984" y="3658466"/>
            <a:ext cx="4171500" cy="311400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8559800" y="5588001"/>
            <a:ext cx="2834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Images: </a:t>
            </a:r>
            <a:r>
              <a:rPr lang="de-DE" dirty="0" smtClean="0"/>
              <a:t>Heise </a:t>
            </a:r>
            <a:r>
              <a:rPr lang="de-DE" dirty="0" err="1" smtClean="0"/>
              <a:t>c‘t</a:t>
            </a:r>
            <a:r>
              <a:rPr lang="de-DE" dirty="0" smtClean="0"/>
              <a:t> </a:t>
            </a:r>
            <a:r>
              <a:rPr lang="de-DE" dirty="0" err="1" smtClean="0"/>
              <a:t>Make</a:t>
            </a:r>
            <a:r>
              <a:rPr lang="de-DE" dirty="0"/>
              <a:t> </a:t>
            </a:r>
            <a:r>
              <a:rPr lang="de-DE" dirty="0" smtClean="0"/>
              <a:t>1/21</a:t>
            </a:r>
            <a:endParaRPr lang="en-US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1A052-F00A-446E-9C6F-487448024B49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83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HSRW </a:t>
            </a:r>
            <a:r>
              <a:rPr lang="de-DE" dirty="0" err="1" smtClean="0"/>
              <a:t>Jetbot</a:t>
            </a:r>
            <a:r>
              <a:rPr lang="de-DE" dirty="0" smtClean="0"/>
              <a:t>-Version</a:t>
            </a:r>
            <a:endParaRPr lang="en-US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483" y="4600607"/>
            <a:ext cx="4222983" cy="2147783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480" y="412340"/>
            <a:ext cx="4493655" cy="2285445"/>
          </a:xfrm>
          <a:prstGeom prst="rect">
            <a:avLst/>
          </a:prstGeom>
        </p:spPr>
      </p:pic>
      <p:pic>
        <p:nvPicPr>
          <p:cNvPr id="1026" name="Picture 2" descr="img_20210201_12581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55063"/>
            <a:ext cx="3768634" cy="282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6369" y="2758383"/>
            <a:ext cx="5653341" cy="4103995"/>
          </a:xfrm>
          <a:prstGeom prst="rect">
            <a:avLst/>
          </a:prstGeom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1A052-F00A-446E-9C6F-487448024B4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702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9463"/>
          </a:xfrm>
        </p:spPr>
        <p:txBody>
          <a:bodyPr>
            <a:normAutofit/>
          </a:bodyPr>
          <a:lstStyle/>
          <a:p>
            <a:r>
              <a:rPr lang="de-DE" dirty="0" smtClean="0"/>
              <a:t>Demonstration 1: Snap! &amp; </a:t>
            </a:r>
            <a:r>
              <a:rPr lang="de-DE" dirty="0" err="1" smtClean="0"/>
              <a:t>Tello</a:t>
            </a:r>
            <a:endParaRPr lang="de-CH" dirty="0"/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8558"/>
            <a:ext cx="12192000" cy="554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147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Websocket Server „</a:t>
            </a:r>
            <a:r>
              <a:rPr lang="de-DE" dirty="0" err="1" smtClean="0"/>
              <a:t>tello-js</a:t>
            </a:r>
            <a:r>
              <a:rPr lang="de-DE" dirty="0" smtClean="0"/>
              <a:t>“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</p:txBody>
      </p:sp>
      <p:pic>
        <p:nvPicPr>
          <p:cNvPr id="2050" name="Picture 2" descr="fetch.php (1922×530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33" y="2161244"/>
            <a:ext cx="11888078" cy="3278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nap! (programming language) - Wikiped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9483" y="3291796"/>
            <a:ext cx="1223823" cy="672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2565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Demonstrations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809" y="1690688"/>
            <a:ext cx="9752381" cy="46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007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Demonstration 2: Snap! &amp; </a:t>
            </a:r>
            <a:r>
              <a:rPr lang="de-DE" dirty="0" err="1" smtClean="0"/>
              <a:t>JetBot</a:t>
            </a:r>
            <a:r>
              <a:rPr lang="de-DE" dirty="0" smtClean="0"/>
              <a:t> (NVIDIA </a:t>
            </a:r>
            <a:r>
              <a:rPr lang="de-DE" dirty="0" err="1" smtClean="0"/>
              <a:t>Jetson</a:t>
            </a:r>
            <a:r>
              <a:rPr lang="de-DE" dirty="0" smtClean="0"/>
              <a:t> AI)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</p:txBody>
      </p:sp>
      <p:pic>
        <p:nvPicPr>
          <p:cNvPr id="5124" name="Picture 4" descr="https://wiki.eolab.de/lib/exe/fetch.php?w=800&amp;tok=0063ee&amp;media=drones:mini_drones:jetbo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878" y="1834190"/>
            <a:ext cx="8646243" cy="4755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5673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Demonstration 3: Snap! &amp; </a:t>
            </a:r>
            <a:r>
              <a:rPr lang="de-DE" dirty="0" err="1" smtClean="0"/>
              <a:t>Tello</a:t>
            </a:r>
            <a:r>
              <a:rPr lang="de-DE" dirty="0" smtClean="0"/>
              <a:t> &amp; </a:t>
            </a:r>
            <a:r>
              <a:rPr lang="de-DE" dirty="0" err="1" smtClean="0"/>
              <a:t>Jetson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</p:txBody>
      </p:sp>
      <p:pic>
        <p:nvPicPr>
          <p:cNvPr id="1026" name="Picture 2" descr="fetch.php (1155×39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5" y="1805355"/>
            <a:ext cx="12101513" cy="409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7401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208" y="491591"/>
            <a:ext cx="9144793" cy="5858764"/>
          </a:xfrm>
          <a:prstGeom prst="rect">
            <a:avLst/>
          </a:prstGeom>
        </p:spPr>
      </p:pic>
      <p:sp>
        <p:nvSpPr>
          <p:cNvPr id="8" name="Titel 2"/>
          <p:cNvSpPr txBox="1">
            <a:spLocks/>
          </p:cNvSpPr>
          <p:nvPr/>
        </p:nvSpPr>
        <p:spPr>
          <a:xfrm>
            <a:off x="4339801" y="3010487"/>
            <a:ext cx="3685864" cy="486249"/>
          </a:xfrm>
          <a:prstGeom prst="roundRect">
            <a:avLst>
              <a:gd name="adj" fmla="val 6533"/>
            </a:avLst>
          </a:prstGeom>
          <a:solidFill>
            <a:schemeClr val="bg1">
              <a:alpha val="9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all" baseline="0">
                <a:solidFill>
                  <a:srgbClr val="28255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dirty="0"/>
              <a:t>Campus </a:t>
            </a:r>
            <a:r>
              <a:rPr lang="de-DE" dirty="0" smtClean="0"/>
              <a:t>Kamp-Lintfort</a:t>
            </a:r>
            <a:endParaRPr lang="de-DE" dirty="0"/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91608"/>
          </a:xfrm>
          <a:solidFill>
            <a:schemeClr val="bg1">
              <a:lumMod val="85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pPr algn="ctr"/>
            <a:r>
              <a:rPr lang="de-DE" dirty="0" smtClean="0"/>
              <a:t>Rhine-Waal University </a:t>
            </a:r>
            <a:r>
              <a:rPr lang="de-DE" dirty="0" err="1" smtClean="0"/>
              <a:t>of</a:t>
            </a:r>
            <a:r>
              <a:rPr lang="de-DE" dirty="0" smtClean="0"/>
              <a:t> Applied Sciences (hsrw.eu)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63266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err="1" smtClean="0"/>
              <a:t>Let‘s</a:t>
            </a:r>
            <a:r>
              <a:rPr lang="de-DE" dirty="0" smtClean="0"/>
              <a:t> </a:t>
            </a:r>
            <a:r>
              <a:rPr lang="de-DE" dirty="0" err="1" smtClean="0"/>
              <a:t>pl</a:t>
            </a:r>
            <a:r>
              <a:rPr lang="de-DE" b="1" dirty="0" err="1" smtClean="0"/>
              <a:t>AI</a:t>
            </a:r>
            <a:r>
              <a:rPr lang="de-DE" dirty="0" err="1" smtClean="0"/>
              <a:t>y</a:t>
            </a:r>
            <a:r>
              <a:rPr lang="de-DE" dirty="0" smtClean="0"/>
              <a:t>! – Workshop at </a:t>
            </a:r>
            <a:r>
              <a:rPr lang="de-DE" dirty="0" err="1" smtClean="0"/>
              <a:t>Snap!Con</a:t>
            </a:r>
            <a:r>
              <a:rPr lang="de-DE" dirty="0" smtClean="0"/>
              <a:t> 2022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</p:txBody>
      </p:sp>
      <p:pic>
        <p:nvPicPr>
          <p:cNvPr id="4" name="Picture 2" descr="https://wiki.eolab.de/lib/exe/fetch.php?media=snapcon2022:alonzo_and_ai_6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115" y="2542451"/>
            <a:ext cx="5715000" cy="297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eck 5"/>
          <p:cNvSpPr/>
          <p:nvPr/>
        </p:nvSpPr>
        <p:spPr>
          <a:xfrm>
            <a:off x="2433534" y="6331254"/>
            <a:ext cx="73443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CH" dirty="0" smtClean="0">
                <a:hlinkClick r:id="rId3"/>
              </a:rPr>
              <a:t>https://www.snapcon.org/conferences/2022/program/proposals/512</a:t>
            </a:r>
            <a:r>
              <a:rPr lang="de-CH" dirty="0" smtClean="0"/>
              <a:t> 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41349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platzhalter 16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667" b="12667"/>
          <a:stretch/>
        </p:blipFill>
        <p:spPr>
          <a:xfrm>
            <a:off x="0" y="550863"/>
            <a:ext cx="12192000" cy="5799137"/>
          </a:xfrm>
          <a:prstGeom prst="rect">
            <a:avLst/>
          </a:prstGeom>
        </p:spPr>
      </p:pic>
      <p:sp>
        <p:nvSpPr>
          <p:cNvPr id="9" name="Titel 2"/>
          <p:cNvSpPr txBox="1">
            <a:spLocks/>
          </p:cNvSpPr>
          <p:nvPr/>
        </p:nvSpPr>
        <p:spPr>
          <a:xfrm>
            <a:off x="5428825" y="3027703"/>
            <a:ext cx="2165773" cy="405820"/>
          </a:xfrm>
          <a:prstGeom prst="roundRect">
            <a:avLst>
              <a:gd name="adj" fmla="val 6533"/>
            </a:avLst>
          </a:prstGeom>
          <a:solidFill>
            <a:schemeClr val="bg1">
              <a:alpha val="9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all" baseline="0">
                <a:solidFill>
                  <a:srgbClr val="28255A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dirty="0"/>
              <a:t>Campus KLEVE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08542"/>
          </a:xfrm>
          <a:solidFill>
            <a:schemeClr val="bg1">
              <a:lumMod val="85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pPr algn="ctr"/>
            <a:r>
              <a:rPr lang="de-DE" dirty="0" smtClean="0"/>
              <a:t>Rhine-Waal University </a:t>
            </a:r>
            <a:r>
              <a:rPr lang="de-DE" dirty="0" err="1" smtClean="0"/>
              <a:t>of</a:t>
            </a:r>
            <a:r>
              <a:rPr lang="de-DE" dirty="0" smtClean="0"/>
              <a:t> Applied Sciences (hsrw.eu)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834325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2805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Lower Rhine </a:t>
            </a:r>
            <a:r>
              <a:rPr lang="en-US" dirty="0" smtClean="0"/>
              <a:t>Region, close to the Netherlands</a:t>
            </a:r>
            <a:endParaRPr lang="en-US" dirty="0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uppieren 8"/>
          <p:cNvGrpSpPr/>
          <p:nvPr/>
        </p:nvGrpSpPr>
        <p:grpSpPr>
          <a:xfrm>
            <a:off x="1524003" y="1395764"/>
            <a:ext cx="9143999" cy="5406811"/>
            <a:chOff x="1524003" y="1395764"/>
            <a:chExt cx="9143999" cy="5406811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3" y="1395764"/>
              <a:ext cx="9143999" cy="54068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Oval 4"/>
            <p:cNvSpPr/>
            <p:nvPr/>
          </p:nvSpPr>
          <p:spPr>
            <a:xfrm rot="18762089">
              <a:off x="4051804" y="3501580"/>
              <a:ext cx="720080" cy="587424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386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6" name="Straight Arrow Connector 5"/>
            <p:cNvCxnSpPr/>
            <p:nvPr/>
          </p:nvCxnSpPr>
          <p:spPr>
            <a:xfrm flipH="1">
              <a:off x="4871864" y="3795292"/>
              <a:ext cx="504056" cy="40031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5375920" y="3148964"/>
              <a:ext cx="1043876" cy="64633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 defTabSz="913386"/>
              <a:r>
                <a:rPr lang="de-DE" dirty="0">
                  <a:solidFill>
                    <a:prstClr val="black"/>
                  </a:solidFill>
                </a:rPr>
                <a:t>Cologne</a:t>
              </a:r>
            </a:p>
            <a:p>
              <a:pPr defTabSz="913386"/>
              <a:r>
                <a:rPr lang="de-DE" dirty="0">
                  <a:solidFill>
                    <a:prstClr val="black"/>
                  </a:solidFill>
                </a:rPr>
                <a:t>NRW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H="1">
              <a:off x="6600056" y="5491750"/>
              <a:ext cx="504056" cy="40031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7101769" y="5121019"/>
              <a:ext cx="966931" cy="64633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 defTabSz="913386"/>
              <a:r>
                <a:rPr lang="de-DE" dirty="0" err="1">
                  <a:solidFill>
                    <a:prstClr val="black"/>
                  </a:solidFill>
                </a:rPr>
                <a:t>Munich</a:t>
              </a:r>
              <a:endParaRPr lang="de-DE" dirty="0">
                <a:solidFill>
                  <a:prstClr val="black"/>
                </a:solidFill>
              </a:endParaRPr>
            </a:p>
            <a:p>
              <a:pPr defTabSz="913386"/>
              <a:r>
                <a:rPr lang="de-DE" dirty="0">
                  <a:solidFill>
                    <a:prstClr val="black"/>
                  </a:solidFill>
                </a:rPr>
                <a:t>Bavaria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>
              <a:off x="7362387" y="2755446"/>
              <a:ext cx="504056" cy="40031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7884536" y="2372038"/>
              <a:ext cx="774571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 defTabSz="913386"/>
              <a:r>
                <a:rPr lang="de-DE" dirty="0">
                  <a:solidFill>
                    <a:prstClr val="black"/>
                  </a:solidFill>
                </a:rPr>
                <a:t>Berlin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92061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1978025" algn="l"/>
              </a:tabLst>
            </a:pP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3" y="836715"/>
            <a:ext cx="9174481" cy="5424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al 5"/>
          <p:cNvSpPr/>
          <p:nvPr/>
        </p:nvSpPr>
        <p:spPr>
          <a:xfrm>
            <a:off x="5015880" y="2420888"/>
            <a:ext cx="1080120" cy="432048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386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6283836" y="3861048"/>
            <a:ext cx="1080120" cy="432048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386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89315" y="6373782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3386"/>
            <a:r>
              <a:rPr lang="en-US" dirty="0">
                <a:solidFill>
                  <a:prstClr val="black"/>
                </a:solidFill>
              </a:rPr>
              <a:t>Cologne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91544" y="332656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3386"/>
            <a:r>
              <a:rPr lang="en-US" dirty="0">
                <a:solidFill>
                  <a:prstClr val="black"/>
                </a:solidFill>
              </a:rPr>
              <a:t>North Sea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3254777" y="332656"/>
            <a:ext cx="0" cy="36933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800379" y="3419708"/>
            <a:ext cx="492443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defTabSz="913386"/>
            <a:r>
              <a:rPr lang="en-US" b="1" dirty="0">
                <a:solidFill>
                  <a:prstClr val="black"/>
                </a:solidFill>
              </a:rPr>
              <a:t>NL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79979" y="3059668"/>
            <a:ext cx="505267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defTabSz="913386"/>
            <a:r>
              <a:rPr lang="en-US" b="1" dirty="0">
                <a:solidFill>
                  <a:prstClr val="black"/>
                </a:solidFill>
              </a:rPr>
              <a:t>DE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7298" y="2087949"/>
            <a:ext cx="1811786" cy="971719"/>
          </a:xfrm>
          <a:prstGeom prst="rect">
            <a:avLst/>
          </a:prstGeom>
          <a:ln>
            <a:solidFill>
              <a:schemeClr val="accent5"/>
            </a:solidFill>
          </a:ln>
        </p:spPr>
      </p:pic>
      <p:cxnSp>
        <p:nvCxnSpPr>
          <p:cNvPr id="16" name="Straight Arrow Connector 11"/>
          <p:cNvCxnSpPr/>
          <p:nvPr/>
        </p:nvCxnSpPr>
        <p:spPr>
          <a:xfrm flipH="1">
            <a:off x="6176281" y="2643487"/>
            <a:ext cx="913034" cy="1549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1"/>
          <p:cNvCxnSpPr/>
          <p:nvPr/>
        </p:nvCxnSpPr>
        <p:spPr>
          <a:xfrm flipH="1">
            <a:off x="6972403" y="3194395"/>
            <a:ext cx="555163" cy="58206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9004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 descr="C:\Users\RB\sciebo\HSRW\Verwaltung\Dienstreisen\2017_USA\20141106-65B71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80" y="1485216"/>
            <a:ext cx="6450083" cy="430274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95727" y="274640"/>
            <a:ext cx="7600545" cy="724191"/>
          </a:xfrm>
        </p:spPr>
        <p:txBody>
          <a:bodyPr>
            <a:normAutofit/>
          </a:bodyPr>
          <a:lstStyle/>
          <a:p>
            <a:pPr algn="ctr"/>
            <a:r>
              <a:rPr lang="de-DE" dirty="0" smtClean="0"/>
              <a:t>Learning </a:t>
            </a:r>
            <a:r>
              <a:rPr lang="de-DE" dirty="0" smtClean="0"/>
              <a:t>in </a:t>
            </a:r>
            <a:r>
              <a:rPr lang="de-DE" dirty="0" smtClean="0"/>
              <a:t>an </a:t>
            </a:r>
            <a:r>
              <a:rPr lang="de-DE" dirty="0" err="1" smtClean="0"/>
              <a:t>Inspiring</a:t>
            </a:r>
            <a:r>
              <a:rPr lang="de-DE" dirty="0" smtClean="0"/>
              <a:t> </a:t>
            </a:r>
            <a:r>
              <a:rPr lang="de-DE" dirty="0" err="1" smtClean="0"/>
              <a:t>Atmosphere</a:t>
            </a:r>
            <a:endParaRPr lang="en-US" dirty="0"/>
          </a:p>
        </p:txBody>
      </p:sp>
      <p:pic>
        <p:nvPicPr>
          <p:cNvPr id="6" name="Picture 2" descr="C:\Users\RB\sciebo\HSRW\Verwaltung\Dienstreisen\2017_USA\20141106-65B707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380" y="2813280"/>
            <a:ext cx="5374940" cy="358553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4222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IMG_20171117_104959404.jpg (1280×960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163" y="-12605"/>
            <a:ext cx="9160030" cy="6870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/>
          <p:cNvSpPr/>
          <p:nvPr/>
        </p:nvSpPr>
        <p:spPr>
          <a:xfrm>
            <a:off x="2548466" y="5823636"/>
            <a:ext cx="6976533" cy="83099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de-DE" sz="2400" b="1" dirty="0" smtClean="0"/>
              <a:t>School </a:t>
            </a:r>
            <a:r>
              <a:rPr lang="de-DE" sz="2400" b="1" dirty="0" err="1" smtClean="0"/>
              <a:t>Fab</a:t>
            </a:r>
            <a:r>
              <a:rPr lang="de-DE" sz="2400" b="1" dirty="0" smtClean="0"/>
              <a:t> Lab Network: 20+ Schools </a:t>
            </a:r>
            <a:br>
              <a:rPr lang="de-DE" sz="2400" b="1" dirty="0" smtClean="0"/>
            </a:br>
            <a:r>
              <a:rPr lang="de-DE" sz="2400" dirty="0" smtClean="0"/>
              <a:t>Events at </a:t>
            </a:r>
            <a:r>
              <a:rPr lang="de-DE" sz="2400" dirty="0" err="1" smtClean="0"/>
              <a:t>the</a:t>
            </a:r>
            <a:r>
              <a:rPr lang="de-DE" sz="2400" dirty="0" smtClean="0"/>
              <a:t> HSRW </a:t>
            </a:r>
            <a:r>
              <a:rPr lang="de-DE" sz="2400" dirty="0" err="1" smtClean="0"/>
              <a:t>Fab</a:t>
            </a:r>
            <a:r>
              <a:rPr lang="de-DE" sz="2400" dirty="0" smtClean="0"/>
              <a:t> Lab</a:t>
            </a:r>
            <a:r>
              <a:rPr lang="de-DE" sz="2400" dirty="0" smtClean="0"/>
              <a:t>, </a:t>
            </a:r>
            <a:r>
              <a:rPr lang="de-DE" sz="2400" dirty="0" smtClean="0"/>
              <a:t>Trainer </a:t>
            </a:r>
            <a:r>
              <a:rPr lang="de-DE" sz="2400" dirty="0" smtClean="0"/>
              <a:t>Mark </a:t>
            </a:r>
            <a:r>
              <a:rPr lang="de-DE" sz="2400" dirty="0" smtClean="0"/>
              <a:t>Kohlen</a:t>
            </a:r>
            <a:endParaRPr lang="en-US" sz="2400" dirty="0"/>
          </a:p>
        </p:txBody>
      </p:sp>
      <p:sp>
        <p:nvSpPr>
          <p:cNvPr id="6" name="Rechteck 5"/>
          <p:cNvSpPr/>
          <p:nvPr/>
        </p:nvSpPr>
        <p:spPr>
          <a:xfrm>
            <a:off x="1786467" y="162339"/>
            <a:ext cx="2810933" cy="523220"/>
          </a:xfrm>
          <a:prstGeom prst="rect">
            <a:avLst/>
          </a:prstGeom>
          <a:solidFill>
            <a:srgbClr val="FFC000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de-DE" sz="2800" dirty="0" err="1" smtClean="0"/>
              <a:t>Spreading</a:t>
            </a:r>
            <a:r>
              <a:rPr lang="de-DE" sz="2800" dirty="0" smtClean="0"/>
              <a:t> STEAM</a:t>
            </a:r>
            <a:endParaRPr lang="en-US" sz="28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1A052-F00A-446E-9C6F-487448024B49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165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Why</a:t>
            </a:r>
            <a:r>
              <a:rPr lang="de-DE" dirty="0" smtClean="0"/>
              <a:t> Snap? </a:t>
            </a:r>
            <a:r>
              <a:rPr lang="de-DE" dirty="0" err="1" smtClean="0"/>
              <a:t>Why</a:t>
            </a:r>
            <a:r>
              <a:rPr lang="de-DE" dirty="0" smtClean="0"/>
              <a:t> AI?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45068" y="1622423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Motivating STEAM at schools </a:t>
            </a:r>
          </a:p>
          <a:p>
            <a:r>
              <a:rPr lang="en-US" dirty="0" smtClean="0"/>
              <a:t>Integrating Snap! </a:t>
            </a:r>
            <a:br>
              <a:rPr lang="en-US" dirty="0" smtClean="0"/>
            </a:br>
            <a:r>
              <a:rPr lang="en-US" dirty="0" smtClean="0"/>
              <a:t>in </a:t>
            </a:r>
            <a:r>
              <a:rPr lang="en-US" dirty="0" err="1" smtClean="0"/>
              <a:t>FabLab@Schools</a:t>
            </a:r>
            <a:r>
              <a:rPr lang="en-US" dirty="0" smtClean="0"/>
              <a:t> network </a:t>
            </a:r>
          </a:p>
          <a:p>
            <a:r>
              <a:rPr lang="en-US" dirty="0" smtClean="0"/>
              <a:t>Crossover between CS </a:t>
            </a:r>
            <a:br>
              <a:rPr lang="en-US" dirty="0" smtClean="0"/>
            </a:br>
            <a:r>
              <a:rPr lang="en-US" dirty="0" smtClean="0"/>
              <a:t>and life sciences (e.g. ecology)</a:t>
            </a:r>
          </a:p>
          <a:p>
            <a:r>
              <a:rPr lang="en-US" dirty="0" smtClean="0"/>
              <a:t>Using AI for the common good</a:t>
            </a:r>
          </a:p>
          <a:p>
            <a:r>
              <a:rPr lang="en-US" dirty="0" smtClean="0"/>
              <a:t>Learning AI and critical reflection</a:t>
            </a:r>
            <a:endParaRPr lang="en-US" dirty="0" smtClean="0"/>
          </a:p>
          <a:p>
            <a:r>
              <a:rPr lang="en-US" dirty="0" smtClean="0"/>
              <a:t>Earth observation research </a:t>
            </a:r>
            <a:br>
              <a:rPr lang="en-US" dirty="0" smtClean="0"/>
            </a:br>
            <a:r>
              <a:rPr lang="en-US" dirty="0" smtClean="0"/>
              <a:t>(e.g. conservation, prec. </a:t>
            </a:r>
            <a:r>
              <a:rPr lang="en-US" dirty="0"/>
              <a:t>f</a:t>
            </a:r>
            <a:r>
              <a:rPr lang="en-US" dirty="0" smtClean="0"/>
              <a:t>arming)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8533" y="295098"/>
            <a:ext cx="5337803" cy="300251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Rechteck 5"/>
          <p:cNvSpPr/>
          <p:nvPr/>
        </p:nvSpPr>
        <p:spPr>
          <a:xfrm>
            <a:off x="6468533" y="6470135"/>
            <a:ext cx="17292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dirty="0" err="1" smtClean="0"/>
              <a:t>Gerhard@Pixabay</a:t>
            </a:r>
            <a:r>
              <a:rPr lang="de-DE" sz="1600" dirty="0" smtClean="0"/>
              <a:t> </a:t>
            </a:r>
            <a:endParaRPr lang="de-CH" sz="1600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8533" y="3773851"/>
            <a:ext cx="3901448" cy="2676149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6468533" y="3350038"/>
            <a:ext cx="53898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/>
              <a:t>Bird </a:t>
            </a:r>
            <a:r>
              <a:rPr lang="de-DE" dirty="0" err="1" smtClean="0"/>
              <a:t>nest</a:t>
            </a:r>
            <a:r>
              <a:rPr lang="de-DE" dirty="0" smtClean="0"/>
              <a:t> </a:t>
            </a:r>
            <a:r>
              <a:rPr lang="de-DE" dirty="0" err="1" smtClean="0"/>
              <a:t>b</a:t>
            </a:r>
            <a:r>
              <a:rPr lang="de-DE" dirty="0" err="1" smtClean="0"/>
              <a:t>oxes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cams</a:t>
            </a:r>
            <a:r>
              <a:rPr lang="de-DE" dirty="0" smtClean="0"/>
              <a:t> </a:t>
            </a:r>
            <a:r>
              <a:rPr lang="de-DE" dirty="0" smtClean="0"/>
              <a:t>at </a:t>
            </a:r>
            <a:r>
              <a:rPr lang="de-DE" dirty="0" err="1" smtClean="0"/>
              <a:t>the</a:t>
            </a:r>
            <a:r>
              <a:rPr lang="de-DE" dirty="0" smtClean="0"/>
              <a:t> Green </a:t>
            </a:r>
            <a:r>
              <a:rPr lang="de-DE" dirty="0" err="1" smtClean="0"/>
              <a:t>Fab</a:t>
            </a:r>
            <a:r>
              <a:rPr lang="de-DE" dirty="0" smtClean="0"/>
              <a:t> Lab (HSRW)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407895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Why</a:t>
            </a:r>
            <a:r>
              <a:rPr lang="de-DE" dirty="0" smtClean="0"/>
              <a:t> Snap? </a:t>
            </a:r>
            <a:r>
              <a:rPr lang="de-DE" dirty="0" err="1" smtClean="0"/>
              <a:t>Why</a:t>
            </a:r>
            <a:r>
              <a:rPr lang="de-DE" dirty="0" smtClean="0"/>
              <a:t> AI?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45068" y="1972620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Motivating STEAM at schools </a:t>
            </a:r>
          </a:p>
          <a:p>
            <a:r>
              <a:rPr lang="en-US" dirty="0" smtClean="0"/>
              <a:t>Integrating Snap! </a:t>
            </a:r>
            <a:br>
              <a:rPr lang="en-US" dirty="0" smtClean="0"/>
            </a:br>
            <a:r>
              <a:rPr lang="en-US" dirty="0" smtClean="0"/>
              <a:t>in our </a:t>
            </a:r>
            <a:r>
              <a:rPr lang="en-US" dirty="0" smtClean="0"/>
              <a:t>School </a:t>
            </a:r>
            <a:r>
              <a:rPr lang="en-US" dirty="0" smtClean="0"/>
              <a:t>Fab Lab network </a:t>
            </a:r>
          </a:p>
          <a:p>
            <a:r>
              <a:rPr lang="en-US" dirty="0" smtClean="0"/>
              <a:t>Crossover between CS </a:t>
            </a:r>
            <a:br>
              <a:rPr lang="en-US" dirty="0" smtClean="0"/>
            </a:br>
            <a:r>
              <a:rPr lang="en-US" dirty="0" smtClean="0"/>
              <a:t>and life sciences (e.g. ecology)</a:t>
            </a:r>
          </a:p>
          <a:p>
            <a:r>
              <a:rPr lang="en-US" dirty="0" smtClean="0"/>
              <a:t>AI for the common good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Earth observation research </a:t>
            </a:r>
            <a:br>
              <a:rPr lang="en-US" dirty="0" smtClean="0"/>
            </a:br>
            <a:r>
              <a:rPr lang="en-US" dirty="0" smtClean="0"/>
              <a:t>(e.g. conservation, prec. </a:t>
            </a:r>
            <a:r>
              <a:rPr lang="en-US" dirty="0"/>
              <a:t>f</a:t>
            </a:r>
            <a:r>
              <a:rPr lang="en-US" dirty="0" smtClean="0"/>
              <a:t>arming)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8533" y="295098"/>
            <a:ext cx="5337803" cy="300251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Rechteck 5"/>
          <p:cNvSpPr/>
          <p:nvPr/>
        </p:nvSpPr>
        <p:spPr>
          <a:xfrm>
            <a:off x="6468533" y="6470135"/>
            <a:ext cx="35884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err="1" smtClean="0"/>
              <a:t>Observing</a:t>
            </a:r>
            <a:r>
              <a:rPr lang="de-DE" dirty="0" smtClean="0"/>
              <a:t> Birds (</a:t>
            </a:r>
            <a:r>
              <a:rPr lang="de-DE" dirty="0" err="1" smtClean="0"/>
              <a:t>Gerhard@Pixabay</a:t>
            </a:r>
            <a:r>
              <a:rPr lang="de-DE" dirty="0" smtClean="0"/>
              <a:t>) </a:t>
            </a:r>
            <a:endParaRPr lang="de-CH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8533" y="3773851"/>
            <a:ext cx="3901448" cy="2676149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6468533" y="3350038"/>
            <a:ext cx="53898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/>
              <a:t>Bird </a:t>
            </a:r>
            <a:r>
              <a:rPr lang="de-DE" dirty="0" err="1" smtClean="0"/>
              <a:t>nest</a:t>
            </a:r>
            <a:r>
              <a:rPr lang="de-DE" dirty="0" smtClean="0"/>
              <a:t> </a:t>
            </a:r>
            <a:r>
              <a:rPr lang="de-DE" dirty="0" err="1" smtClean="0"/>
              <a:t>b</a:t>
            </a:r>
            <a:r>
              <a:rPr lang="de-DE" dirty="0" err="1" smtClean="0"/>
              <a:t>oxes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cams</a:t>
            </a:r>
            <a:r>
              <a:rPr lang="de-DE" dirty="0" smtClean="0"/>
              <a:t> </a:t>
            </a:r>
            <a:r>
              <a:rPr lang="de-DE" dirty="0" smtClean="0"/>
              <a:t>at </a:t>
            </a:r>
            <a:r>
              <a:rPr lang="de-DE" dirty="0" err="1" smtClean="0"/>
              <a:t>the</a:t>
            </a:r>
            <a:r>
              <a:rPr lang="de-DE" dirty="0" smtClean="0"/>
              <a:t> Green </a:t>
            </a:r>
            <a:r>
              <a:rPr lang="de-DE" dirty="0" err="1" smtClean="0"/>
              <a:t>Fab</a:t>
            </a:r>
            <a:r>
              <a:rPr lang="de-DE" dirty="0" smtClean="0"/>
              <a:t> Lab (HSRW)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092115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Zitierfähig">
  <a:themeElements>
    <a:clrScheme name="Blaugrü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Zitierfähig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Zitierfähig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259</Words>
  <Application>Microsoft Office PowerPoint</Application>
  <PresentationFormat>Breitbild</PresentationFormat>
  <Paragraphs>64</Paragraphs>
  <Slides>20</Slides>
  <Notes>1</Notes>
  <HiddenSlides>5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20</vt:i4>
      </vt:variant>
    </vt:vector>
  </HeadingPairs>
  <TitlesOfParts>
    <vt:vector size="27" baseType="lpstr">
      <vt:lpstr>Arial</vt:lpstr>
      <vt:lpstr>Calibri</vt:lpstr>
      <vt:lpstr>Calibri Light</vt:lpstr>
      <vt:lpstr>Century Gothic</vt:lpstr>
      <vt:lpstr>Wingdings 2</vt:lpstr>
      <vt:lpstr>Office Theme</vt:lpstr>
      <vt:lpstr>Zitierfähig</vt:lpstr>
      <vt:lpstr>Let's plAIy! – Object Detection in Snap!   NVIDIA Jetson | JetBot | Tello Drone</vt:lpstr>
      <vt:lpstr>Rhine-Waal University of Applied Sciences (hsrw.eu)</vt:lpstr>
      <vt:lpstr>Rhine-Waal University of Applied Sciences (hsrw.eu)</vt:lpstr>
      <vt:lpstr>Lower Rhine Region, close to the Netherlands</vt:lpstr>
      <vt:lpstr>PowerPoint-Präsentation</vt:lpstr>
      <vt:lpstr>Learning in an Inspiring Atmosphere</vt:lpstr>
      <vt:lpstr>PowerPoint-Präsentation</vt:lpstr>
      <vt:lpstr>Why Snap? Why AI?</vt:lpstr>
      <vt:lpstr>Why Snap? Why AI?</vt:lpstr>
      <vt:lpstr>PowerPoint-Präsentation</vt:lpstr>
      <vt:lpstr>Object Detection Based On Convolutional Neural Networks Of Senecio jacobaea For Weed Control</vt:lpstr>
      <vt:lpstr>PowerPoint-Präsentation</vt:lpstr>
      <vt:lpstr>Nesting Box with Web Cam (applicable to Bird Feeders, too)</vt:lpstr>
      <vt:lpstr>HSRW Jetbot-Version</vt:lpstr>
      <vt:lpstr>Demonstration 1: Snap! &amp; Tello</vt:lpstr>
      <vt:lpstr>Websocket Server „tello-js“</vt:lpstr>
      <vt:lpstr>Demonstrations</vt:lpstr>
      <vt:lpstr>Demonstration 2: Snap! &amp; JetBot (NVIDIA Jetson AI)</vt:lpstr>
      <vt:lpstr>Demonstration 3: Snap! &amp; Tello &amp; Jetson</vt:lpstr>
      <vt:lpstr>Let‘s plAIy! – Workshop at Snap!Con 2022</vt:lpstr>
    </vt:vector>
  </TitlesOfParts>
  <Company>Hochschule Rhein-Waal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Becker, Rolf</dc:creator>
  <cp:lastModifiedBy>Becker, Rolf</cp:lastModifiedBy>
  <cp:revision>31</cp:revision>
  <dcterms:created xsi:type="dcterms:W3CDTF">2022-08-05T10:43:55Z</dcterms:created>
  <dcterms:modified xsi:type="dcterms:W3CDTF">2022-08-05T18:45:35Z</dcterms:modified>
</cp:coreProperties>
</file>